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384" r:id="rId3"/>
    <p:sldId id="308" r:id="rId4"/>
    <p:sldId id="312" r:id="rId5"/>
    <p:sldId id="311" r:id="rId6"/>
    <p:sldId id="313" r:id="rId7"/>
    <p:sldId id="385" r:id="rId8"/>
    <p:sldId id="317" r:id="rId9"/>
    <p:sldId id="319" r:id="rId10"/>
    <p:sldId id="314" r:id="rId11"/>
    <p:sldId id="343" r:id="rId12"/>
    <p:sldId id="320" r:id="rId13"/>
    <p:sldId id="324" r:id="rId14"/>
    <p:sldId id="330" r:id="rId15"/>
    <p:sldId id="326" r:id="rId16"/>
    <p:sldId id="327" r:id="rId17"/>
    <p:sldId id="331" r:id="rId18"/>
    <p:sldId id="332" r:id="rId19"/>
    <p:sldId id="334" r:id="rId20"/>
    <p:sldId id="386" r:id="rId21"/>
    <p:sldId id="340" r:id="rId22"/>
    <p:sldId id="341" r:id="rId23"/>
    <p:sldId id="338" r:id="rId24"/>
    <p:sldId id="339" r:id="rId25"/>
    <p:sldId id="344" r:id="rId26"/>
    <p:sldId id="387" r:id="rId27"/>
    <p:sldId id="345" r:id="rId28"/>
    <p:sldId id="346" r:id="rId29"/>
    <p:sldId id="350" r:id="rId30"/>
    <p:sldId id="388" r:id="rId31"/>
    <p:sldId id="351" r:id="rId32"/>
    <p:sldId id="353" r:id="rId33"/>
    <p:sldId id="354" r:id="rId34"/>
    <p:sldId id="357" r:id="rId35"/>
    <p:sldId id="358" r:id="rId36"/>
    <p:sldId id="359" r:id="rId37"/>
    <p:sldId id="360" r:id="rId38"/>
    <p:sldId id="361" r:id="rId39"/>
    <p:sldId id="362" r:id="rId40"/>
    <p:sldId id="365" r:id="rId41"/>
    <p:sldId id="366" r:id="rId42"/>
    <p:sldId id="367" r:id="rId43"/>
    <p:sldId id="368" r:id="rId44"/>
    <p:sldId id="369" r:id="rId45"/>
    <p:sldId id="370" r:id="rId46"/>
    <p:sldId id="389" r:id="rId47"/>
    <p:sldId id="373" r:id="rId48"/>
    <p:sldId id="376" r:id="rId49"/>
    <p:sldId id="390" r:id="rId50"/>
    <p:sldId id="375" r:id="rId51"/>
    <p:sldId id="378" r:id="rId52"/>
    <p:sldId id="379" r:id="rId53"/>
    <p:sldId id="381" r:id="rId54"/>
    <p:sldId id="382" r:id="rId55"/>
    <p:sldId id="279" r:id="rId56"/>
    <p:sldId id="259" r:id="rId57"/>
    <p:sldId id="306" r:id="rId58"/>
    <p:sldId id="280" r:id="rId59"/>
    <p:sldId id="281" r:id="rId60"/>
    <p:sldId id="282" r:id="rId61"/>
    <p:sldId id="283" r:id="rId62"/>
    <p:sldId id="305" r:id="rId63"/>
    <p:sldId id="297" r:id="rId64"/>
    <p:sldId id="284" r:id="rId65"/>
    <p:sldId id="293" r:id="rId66"/>
    <p:sldId id="295" r:id="rId67"/>
    <p:sldId id="289" r:id="rId68"/>
    <p:sldId id="285" r:id="rId69"/>
    <p:sldId id="286" r:id="rId70"/>
    <p:sldId id="298" r:id="rId71"/>
    <p:sldId id="287" r:id="rId72"/>
    <p:sldId id="288" r:id="rId73"/>
    <p:sldId id="290" r:id="rId74"/>
    <p:sldId id="299" r:id="rId75"/>
    <p:sldId id="301" r:id="rId76"/>
    <p:sldId id="302" r:id="rId77"/>
    <p:sldId id="303" r:id="rId78"/>
    <p:sldId id="267" r:id="rId79"/>
    <p:sldId id="310" r:id="rId80"/>
    <p:sldId id="372" r:id="rId81"/>
    <p:sldId id="383" r:id="rId82"/>
    <p:sldId id="29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8"/>
    <p:restoredTop sz="94629"/>
  </p:normalViewPr>
  <p:slideViewPr>
    <p:cSldViewPr snapToGrid="0">
      <p:cViewPr>
        <p:scale>
          <a:sx n="83" d="100"/>
          <a:sy n="83" d="100"/>
        </p:scale>
        <p:origin x="1120"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CBC14-F97E-4687-B35F-7B1E76BDF20A}" type="datetimeFigureOut">
              <a:rPr lang="en-US" smtClean="0"/>
              <a:t>11/10/16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92B02-4C68-4B57-9055-89DF45F43961}" type="slidenum">
              <a:rPr lang="en-US" smtClean="0"/>
              <a:t>‹#›</a:t>
            </a:fld>
            <a:endParaRPr lang="en-US"/>
          </a:p>
        </p:txBody>
      </p:sp>
    </p:spTree>
    <p:extLst>
      <p:ext uri="{BB962C8B-B14F-4D97-AF65-F5344CB8AC3E}">
        <p14:creationId xmlns:p14="http://schemas.microsoft.com/office/powerpoint/2010/main" val="133970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492B02-4C68-4B57-9055-89DF45F43961}" type="slidenum">
              <a:rPr lang="en-US" smtClean="0"/>
              <a:t>1</a:t>
            </a:fld>
            <a:endParaRPr lang="en-US"/>
          </a:p>
        </p:txBody>
      </p:sp>
    </p:spTree>
    <p:extLst>
      <p:ext uri="{BB962C8B-B14F-4D97-AF65-F5344CB8AC3E}">
        <p14:creationId xmlns:p14="http://schemas.microsoft.com/office/powerpoint/2010/main" val="82292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492B02-4C68-4B57-9055-89DF45F43961}" type="slidenum">
              <a:rPr lang="en-US" smtClean="0"/>
              <a:t>53</a:t>
            </a:fld>
            <a:endParaRPr lang="en-US"/>
          </a:p>
        </p:txBody>
      </p:sp>
    </p:spTree>
    <p:extLst>
      <p:ext uri="{BB962C8B-B14F-4D97-AF65-F5344CB8AC3E}">
        <p14:creationId xmlns:p14="http://schemas.microsoft.com/office/powerpoint/2010/main" val="132942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492B02-4C68-4B57-9055-89DF45F43961}" type="slidenum">
              <a:rPr lang="en-US" smtClean="0"/>
              <a:t>55</a:t>
            </a:fld>
            <a:endParaRPr lang="en-US"/>
          </a:p>
        </p:txBody>
      </p:sp>
    </p:spTree>
    <p:extLst>
      <p:ext uri="{BB962C8B-B14F-4D97-AF65-F5344CB8AC3E}">
        <p14:creationId xmlns:p14="http://schemas.microsoft.com/office/powerpoint/2010/main" val="1405123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D02CFC-62F0-401F-87F3-A945BF176D9B}" type="slidenum">
              <a:rPr lang="zh-CN" altLang="en-US" smtClean="0"/>
              <a:t>56</a:t>
            </a:fld>
            <a:endParaRPr lang="zh-CN" altLang="en-US"/>
          </a:p>
        </p:txBody>
      </p:sp>
    </p:spTree>
    <p:extLst>
      <p:ext uri="{BB962C8B-B14F-4D97-AF65-F5344CB8AC3E}">
        <p14:creationId xmlns:p14="http://schemas.microsoft.com/office/powerpoint/2010/main" val="3942738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0673171-2EC0-4114-9D46-963F4B9A772E}" type="slidenum">
              <a:rPr lang="en-US" smtClean="0"/>
              <a:t>62</a:t>
            </a:fld>
            <a:endParaRPr lang="en-US"/>
          </a:p>
        </p:txBody>
      </p:sp>
    </p:spTree>
    <p:extLst>
      <p:ext uri="{BB962C8B-B14F-4D97-AF65-F5344CB8AC3E}">
        <p14:creationId xmlns:p14="http://schemas.microsoft.com/office/powerpoint/2010/main" val="514304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D02CFC-62F0-401F-87F3-A945BF176D9B}" type="slidenum">
              <a:rPr lang="zh-CN" altLang="en-US" smtClean="0"/>
              <a:t>78</a:t>
            </a:fld>
            <a:endParaRPr lang="zh-CN" altLang="en-US"/>
          </a:p>
        </p:txBody>
      </p:sp>
    </p:spTree>
    <p:extLst>
      <p:ext uri="{BB962C8B-B14F-4D97-AF65-F5344CB8AC3E}">
        <p14:creationId xmlns:p14="http://schemas.microsoft.com/office/powerpoint/2010/main" val="1021484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C83F19E-3D7F-434E-8E06-883EDA45C6ED}" type="datetime1">
              <a:rPr lang="en-US" smtClean="0"/>
              <a:t>11/10/16</a:t>
            </a:fld>
            <a:endParaRPr lang="en-US"/>
          </a:p>
        </p:txBody>
      </p:sp>
      <p:sp>
        <p:nvSpPr>
          <p:cNvPr id="5" name="Footer Placeholder 4"/>
          <p:cNvSpPr>
            <a:spLocks noGrp="1"/>
          </p:cNvSpPr>
          <p:nvPr>
            <p:ph type="ftr" sz="quarter" idx="11"/>
          </p:nvPr>
        </p:nvSpPr>
        <p:spPr/>
        <p:txBody>
          <a:bodyPr/>
          <a:lstStyle/>
          <a:p>
            <a:r>
              <a:rPr lang="nb-NO" smtClean="0"/>
              <a:t>WI 2016</a:t>
            </a:r>
            <a:endParaRPr lang="en-US"/>
          </a:p>
        </p:txBody>
      </p:sp>
      <p:sp>
        <p:nvSpPr>
          <p:cNvPr id="6" name="Slide Number Placeholder 5"/>
          <p:cNvSpPr>
            <a:spLocks noGrp="1"/>
          </p:cNvSpPr>
          <p:nvPr>
            <p:ph type="sldNum" sz="quarter" idx="12"/>
          </p:nvPr>
        </p:nvSpPr>
        <p:spPr/>
        <p:txBody>
          <a:bodyPr/>
          <a:lstStyle/>
          <a:p>
            <a:fld id="{CFFC395C-AFA1-4027-B557-79AC56F530C3}" type="slidenum">
              <a:rPr lang="en-US" smtClean="0"/>
              <a:t>‹#›</a:t>
            </a:fld>
            <a:endParaRPr lang="en-US"/>
          </a:p>
        </p:txBody>
      </p:sp>
    </p:spTree>
    <p:extLst>
      <p:ext uri="{BB962C8B-B14F-4D97-AF65-F5344CB8AC3E}">
        <p14:creationId xmlns:p14="http://schemas.microsoft.com/office/powerpoint/2010/main" val="1863413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77A826-3C3C-8C49-855E-4EBBAAC0C7A6}" type="datetime1">
              <a:rPr lang="en-US" smtClean="0"/>
              <a:t>11/10/16</a:t>
            </a:fld>
            <a:endParaRPr lang="en-US"/>
          </a:p>
        </p:txBody>
      </p:sp>
      <p:sp>
        <p:nvSpPr>
          <p:cNvPr id="5" name="Footer Placeholder 4"/>
          <p:cNvSpPr>
            <a:spLocks noGrp="1"/>
          </p:cNvSpPr>
          <p:nvPr>
            <p:ph type="ftr" sz="quarter" idx="11"/>
          </p:nvPr>
        </p:nvSpPr>
        <p:spPr/>
        <p:txBody>
          <a:bodyPr/>
          <a:lstStyle/>
          <a:p>
            <a:r>
              <a:rPr lang="nb-NO" smtClean="0"/>
              <a:t>WI 2016</a:t>
            </a:r>
            <a:endParaRPr lang="en-US"/>
          </a:p>
        </p:txBody>
      </p:sp>
      <p:sp>
        <p:nvSpPr>
          <p:cNvPr id="6" name="Slide Number Placeholder 5"/>
          <p:cNvSpPr>
            <a:spLocks noGrp="1"/>
          </p:cNvSpPr>
          <p:nvPr>
            <p:ph type="sldNum" sz="quarter" idx="12"/>
          </p:nvPr>
        </p:nvSpPr>
        <p:spPr/>
        <p:txBody>
          <a:bodyPr/>
          <a:lstStyle/>
          <a:p>
            <a:fld id="{CFFC395C-AFA1-4027-B557-79AC56F530C3}" type="slidenum">
              <a:rPr lang="en-US" smtClean="0"/>
              <a:t>‹#›</a:t>
            </a:fld>
            <a:endParaRPr lang="en-US"/>
          </a:p>
        </p:txBody>
      </p:sp>
    </p:spTree>
    <p:extLst>
      <p:ext uri="{BB962C8B-B14F-4D97-AF65-F5344CB8AC3E}">
        <p14:creationId xmlns:p14="http://schemas.microsoft.com/office/powerpoint/2010/main" val="998316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26A661-90E6-F84C-B200-298067FC9918}" type="datetime1">
              <a:rPr lang="en-US" smtClean="0"/>
              <a:t>11/10/16</a:t>
            </a:fld>
            <a:endParaRPr lang="en-US"/>
          </a:p>
        </p:txBody>
      </p:sp>
      <p:sp>
        <p:nvSpPr>
          <p:cNvPr id="5" name="Footer Placeholder 4"/>
          <p:cNvSpPr>
            <a:spLocks noGrp="1"/>
          </p:cNvSpPr>
          <p:nvPr>
            <p:ph type="ftr" sz="quarter" idx="11"/>
          </p:nvPr>
        </p:nvSpPr>
        <p:spPr/>
        <p:txBody>
          <a:bodyPr/>
          <a:lstStyle/>
          <a:p>
            <a:r>
              <a:rPr lang="nb-NO" smtClean="0"/>
              <a:t>WI 2016</a:t>
            </a:r>
            <a:endParaRPr lang="en-US"/>
          </a:p>
        </p:txBody>
      </p:sp>
      <p:sp>
        <p:nvSpPr>
          <p:cNvPr id="6" name="Slide Number Placeholder 5"/>
          <p:cNvSpPr>
            <a:spLocks noGrp="1"/>
          </p:cNvSpPr>
          <p:nvPr>
            <p:ph type="sldNum" sz="quarter" idx="12"/>
          </p:nvPr>
        </p:nvSpPr>
        <p:spPr/>
        <p:txBody>
          <a:bodyPr/>
          <a:lstStyle/>
          <a:p>
            <a:fld id="{CFFC395C-AFA1-4027-B557-79AC56F530C3}" type="slidenum">
              <a:rPr lang="en-US" smtClean="0"/>
              <a:t>‹#›</a:t>
            </a:fld>
            <a:endParaRPr lang="en-US"/>
          </a:p>
        </p:txBody>
      </p:sp>
    </p:spTree>
    <p:extLst>
      <p:ext uri="{BB962C8B-B14F-4D97-AF65-F5344CB8AC3E}">
        <p14:creationId xmlns:p14="http://schemas.microsoft.com/office/powerpoint/2010/main" val="415160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5E971E-C549-0247-ABA0-86B26A95AD6B}" type="datetime1">
              <a:rPr lang="en-US" smtClean="0"/>
              <a:t>11/10/16</a:t>
            </a:fld>
            <a:endParaRPr lang="en-US"/>
          </a:p>
        </p:txBody>
      </p:sp>
      <p:sp>
        <p:nvSpPr>
          <p:cNvPr id="5" name="Footer Placeholder 4"/>
          <p:cNvSpPr>
            <a:spLocks noGrp="1"/>
          </p:cNvSpPr>
          <p:nvPr>
            <p:ph type="ftr" sz="quarter" idx="11"/>
          </p:nvPr>
        </p:nvSpPr>
        <p:spPr/>
        <p:txBody>
          <a:bodyPr/>
          <a:lstStyle/>
          <a:p>
            <a:r>
              <a:rPr lang="nb-NO" smtClean="0"/>
              <a:t>WI 2016</a:t>
            </a:r>
            <a:endParaRPr lang="en-US"/>
          </a:p>
        </p:txBody>
      </p:sp>
      <p:sp>
        <p:nvSpPr>
          <p:cNvPr id="6" name="Slide Number Placeholder 5"/>
          <p:cNvSpPr>
            <a:spLocks noGrp="1"/>
          </p:cNvSpPr>
          <p:nvPr>
            <p:ph type="sldNum" sz="quarter" idx="12"/>
          </p:nvPr>
        </p:nvSpPr>
        <p:spPr/>
        <p:txBody>
          <a:bodyPr/>
          <a:lstStyle/>
          <a:p>
            <a:fld id="{CFFC395C-AFA1-4027-B557-79AC56F530C3}" type="slidenum">
              <a:rPr lang="en-US" smtClean="0"/>
              <a:t>‹#›</a:t>
            </a:fld>
            <a:endParaRPr lang="en-US"/>
          </a:p>
        </p:txBody>
      </p:sp>
    </p:spTree>
    <p:extLst>
      <p:ext uri="{BB962C8B-B14F-4D97-AF65-F5344CB8AC3E}">
        <p14:creationId xmlns:p14="http://schemas.microsoft.com/office/powerpoint/2010/main" val="1632670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3D7495-B78F-494E-8075-E142BA5155A7}" type="datetime1">
              <a:rPr lang="en-US" smtClean="0"/>
              <a:t>11/10/16</a:t>
            </a:fld>
            <a:endParaRPr lang="en-US"/>
          </a:p>
        </p:txBody>
      </p:sp>
      <p:sp>
        <p:nvSpPr>
          <p:cNvPr id="5" name="Footer Placeholder 4"/>
          <p:cNvSpPr>
            <a:spLocks noGrp="1"/>
          </p:cNvSpPr>
          <p:nvPr>
            <p:ph type="ftr" sz="quarter" idx="11"/>
          </p:nvPr>
        </p:nvSpPr>
        <p:spPr/>
        <p:txBody>
          <a:bodyPr/>
          <a:lstStyle/>
          <a:p>
            <a:r>
              <a:rPr lang="nb-NO" smtClean="0"/>
              <a:t>WI 2016</a:t>
            </a:r>
            <a:endParaRPr lang="en-US"/>
          </a:p>
        </p:txBody>
      </p:sp>
      <p:sp>
        <p:nvSpPr>
          <p:cNvPr id="6" name="Slide Number Placeholder 5"/>
          <p:cNvSpPr>
            <a:spLocks noGrp="1"/>
          </p:cNvSpPr>
          <p:nvPr>
            <p:ph type="sldNum" sz="quarter" idx="12"/>
          </p:nvPr>
        </p:nvSpPr>
        <p:spPr/>
        <p:txBody>
          <a:bodyPr/>
          <a:lstStyle/>
          <a:p>
            <a:fld id="{CFFC395C-AFA1-4027-B557-79AC56F530C3}" type="slidenum">
              <a:rPr lang="en-US" smtClean="0"/>
              <a:t>‹#›</a:t>
            </a:fld>
            <a:endParaRPr lang="en-US"/>
          </a:p>
        </p:txBody>
      </p:sp>
    </p:spTree>
    <p:extLst>
      <p:ext uri="{BB962C8B-B14F-4D97-AF65-F5344CB8AC3E}">
        <p14:creationId xmlns:p14="http://schemas.microsoft.com/office/powerpoint/2010/main" val="189004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4A3972B-6062-D542-B383-2AE2E73309EF}" type="datetime1">
              <a:rPr lang="en-US" smtClean="0"/>
              <a:t>11/10/16</a:t>
            </a:fld>
            <a:endParaRPr lang="en-US"/>
          </a:p>
        </p:txBody>
      </p:sp>
      <p:sp>
        <p:nvSpPr>
          <p:cNvPr id="6" name="Footer Placeholder 5"/>
          <p:cNvSpPr>
            <a:spLocks noGrp="1"/>
          </p:cNvSpPr>
          <p:nvPr>
            <p:ph type="ftr" sz="quarter" idx="11"/>
          </p:nvPr>
        </p:nvSpPr>
        <p:spPr/>
        <p:txBody>
          <a:bodyPr/>
          <a:lstStyle/>
          <a:p>
            <a:r>
              <a:rPr lang="nb-NO" smtClean="0"/>
              <a:t>WI 2016</a:t>
            </a:r>
            <a:endParaRPr lang="en-US"/>
          </a:p>
        </p:txBody>
      </p:sp>
      <p:sp>
        <p:nvSpPr>
          <p:cNvPr id="7" name="Slide Number Placeholder 6"/>
          <p:cNvSpPr>
            <a:spLocks noGrp="1"/>
          </p:cNvSpPr>
          <p:nvPr>
            <p:ph type="sldNum" sz="quarter" idx="12"/>
          </p:nvPr>
        </p:nvSpPr>
        <p:spPr/>
        <p:txBody>
          <a:bodyPr/>
          <a:lstStyle/>
          <a:p>
            <a:fld id="{CFFC395C-AFA1-4027-B557-79AC56F530C3}" type="slidenum">
              <a:rPr lang="en-US" smtClean="0"/>
              <a:t>‹#›</a:t>
            </a:fld>
            <a:endParaRPr lang="en-US"/>
          </a:p>
        </p:txBody>
      </p:sp>
    </p:spTree>
    <p:extLst>
      <p:ext uri="{BB962C8B-B14F-4D97-AF65-F5344CB8AC3E}">
        <p14:creationId xmlns:p14="http://schemas.microsoft.com/office/powerpoint/2010/main" val="463873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A5C486-F7D3-F240-BD02-235F59CC48B8}" type="datetime1">
              <a:rPr lang="en-US" smtClean="0"/>
              <a:t>11/10/16</a:t>
            </a:fld>
            <a:endParaRPr lang="en-US"/>
          </a:p>
        </p:txBody>
      </p:sp>
      <p:sp>
        <p:nvSpPr>
          <p:cNvPr id="8" name="Footer Placeholder 7"/>
          <p:cNvSpPr>
            <a:spLocks noGrp="1"/>
          </p:cNvSpPr>
          <p:nvPr>
            <p:ph type="ftr" sz="quarter" idx="11"/>
          </p:nvPr>
        </p:nvSpPr>
        <p:spPr/>
        <p:txBody>
          <a:bodyPr/>
          <a:lstStyle/>
          <a:p>
            <a:r>
              <a:rPr lang="nb-NO" smtClean="0"/>
              <a:t>WI 2016</a:t>
            </a:r>
            <a:endParaRPr lang="en-US"/>
          </a:p>
        </p:txBody>
      </p:sp>
      <p:sp>
        <p:nvSpPr>
          <p:cNvPr id="9" name="Slide Number Placeholder 8"/>
          <p:cNvSpPr>
            <a:spLocks noGrp="1"/>
          </p:cNvSpPr>
          <p:nvPr>
            <p:ph type="sldNum" sz="quarter" idx="12"/>
          </p:nvPr>
        </p:nvSpPr>
        <p:spPr/>
        <p:txBody>
          <a:bodyPr/>
          <a:lstStyle/>
          <a:p>
            <a:fld id="{CFFC395C-AFA1-4027-B557-79AC56F530C3}" type="slidenum">
              <a:rPr lang="en-US" smtClean="0"/>
              <a:t>‹#›</a:t>
            </a:fld>
            <a:endParaRPr lang="en-US"/>
          </a:p>
        </p:txBody>
      </p:sp>
    </p:spTree>
    <p:extLst>
      <p:ext uri="{BB962C8B-B14F-4D97-AF65-F5344CB8AC3E}">
        <p14:creationId xmlns:p14="http://schemas.microsoft.com/office/powerpoint/2010/main" val="953922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9F5BC5-D664-EF42-A6A3-57362922749B}" type="datetime1">
              <a:rPr lang="en-US" smtClean="0"/>
              <a:t>11/10/16</a:t>
            </a:fld>
            <a:endParaRPr lang="en-US"/>
          </a:p>
        </p:txBody>
      </p:sp>
      <p:sp>
        <p:nvSpPr>
          <p:cNvPr id="4" name="Footer Placeholder 3"/>
          <p:cNvSpPr>
            <a:spLocks noGrp="1"/>
          </p:cNvSpPr>
          <p:nvPr>
            <p:ph type="ftr" sz="quarter" idx="11"/>
          </p:nvPr>
        </p:nvSpPr>
        <p:spPr/>
        <p:txBody>
          <a:bodyPr/>
          <a:lstStyle/>
          <a:p>
            <a:r>
              <a:rPr lang="nb-NO" smtClean="0"/>
              <a:t>WI 2016</a:t>
            </a:r>
            <a:endParaRPr lang="en-US"/>
          </a:p>
        </p:txBody>
      </p:sp>
      <p:sp>
        <p:nvSpPr>
          <p:cNvPr id="5" name="Slide Number Placeholder 4"/>
          <p:cNvSpPr>
            <a:spLocks noGrp="1"/>
          </p:cNvSpPr>
          <p:nvPr>
            <p:ph type="sldNum" sz="quarter" idx="12"/>
          </p:nvPr>
        </p:nvSpPr>
        <p:spPr/>
        <p:txBody>
          <a:bodyPr/>
          <a:lstStyle/>
          <a:p>
            <a:fld id="{CFFC395C-AFA1-4027-B557-79AC56F530C3}" type="slidenum">
              <a:rPr lang="en-US" smtClean="0"/>
              <a:t>‹#›</a:t>
            </a:fld>
            <a:endParaRPr lang="en-US"/>
          </a:p>
        </p:txBody>
      </p:sp>
    </p:spTree>
    <p:extLst>
      <p:ext uri="{BB962C8B-B14F-4D97-AF65-F5344CB8AC3E}">
        <p14:creationId xmlns:p14="http://schemas.microsoft.com/office/powerpoint/2010/main" val="1616923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B348E-D306-8B4F-8275-871029CCE083}" type="datetime1">
              <a:rPr lang="en-US" smtClean="0"/>
              <a:t>11/10/16</a:t>
            </a:fld>
            <a:endParaRPr lang="en-US"/>
          </a:p>
        </p:txBody>
      </p:sp>
      <p:sp>
        <p:nvSpPr>
          <p:cNvPr id="3" name="Footer Placeholder 2"/>
          <p:cNvSpPr>
            <a:spLocks noGrp="1"/>
          </p:cNvSpPr>
          <p:nvPr>
            <p:ph type="ftr" sz="quarter" idx="11"/>
          </p:nvPr>
        </p:nvSpPr>
        <p:spPr/>
        <p:txBody>
          <a:bodyPr/>
          <a:lstStyle/>
          <a:p>
            <a:r>
              <a:rPr lang="nb-NO" smtClean="0"/>
              <a:t>WI 2016</a:t>
            </a:r>
            <a:endParaRPr lang="en-US"/>
          </a:p>
        </p:txBody>
      </p:sp>
      <p:sp>
        <p:nvSpPr>
          <p:cNvPr id="4" name="Slide Number Placeholder 3"/>
          <p:cNvSpPr>
            <a:spLocks noGrp="1"/>
          </p:cNvSpPr>
          <p:nvPr>
            <p:ph type="sldNum" sz="quarter" idx="12"/>
          </p:nvPr>
        </p:nvSpPr>
        <p:spPr/>
        <p:txBody>
          <a:bodyPr/>
          <a:lstStyle/>
          <a:p>
            <a:fld id="{CFFC395C-AFA1-4027-B557-79AC56F530C3}" type="slidenum">
              <a:rPr lang="en-US" smtClean="0"/>
              <a:t>‹#›</a:t>
            </a:fld>
            <a:endParaRPr lang="en-US"/>
          </a:p>
        </p:txBody>
      </p:sp>
    </p:spTree>
    <p:extLst>
      <p:ext uri="{BB962C8B-B14F-4D97-AF65-F5344CB8AC3E}">
        <p14:creationId xmlns:p14="http://schemas.microsoft.com/office/powerpoint/2010/main" val="1375447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477A06-CC7E-3146-814F-7AD71C27B441}" type="datetime1">
              <a:rPr lang="en-US" smtClean="0"/>
              <a:t>11/10/16</a:t>
            </a:fld>
            <a:endParaRPr lang="en-US"/>
          </a:p>
        </p:txBody>
      </p:sp>
      <p:sp>
        <p:nvSpPr>
          <p:cNvPr id="6" name="Footer Placeholder 5"/>
          <p:cNvSpPr>
            <a:spLocks noGrp="1"/>
          </p:cNvSpPr>
          <p:nvPr>
            <p:ph type="ftr" sz="quarter" idx="11"/>
          </p:nvPr>
        </p:nvSpPr>
        <p:spPr/>
        <p:txBody>
          <a:bodyPr/>
          <a:lstStyle/>
          <a:p>
            <a:r>
              <a:rPr lang="nb-NO" smtClean="0"/>
              <a:t>WI 2016</a:t>
            </a:r>
            <a:endParaRPr lang="en-US"/>
          </a:p>
        </p:txBody>
      </p:sp>
      <p:sp>
        <p:nvSpPr>
          <p:cNvPr id="7" name="Slide Number Placeholder 6"/>
          <p:cNvSpPr>
            <a:spLocks noGrp="1"/>
          </p:cNvSpPr>
          <p:nvPr>
            <p:ph type="sldNum" sz="quarter" idx="12"/>
          </p:nvPr>
        </p:nvSpPr>
        <p:spPr/>
        <p:txBody>
          <a:bodyPr/>
          <a:lstStyle/>
          <a:p>
            <a:fld id="{CFFC395C-AFA1-4027-B557-79AC56F530C3}" type="slidenum">
              <a:rPr lang="en-US" smtClean="0"/>
              <a:t>‹#›</a:t>
            </a:fld>
            <a:endParaRPr lang="en-US"/>
          </a:p>
        </p:txBody>
      </p:sp>
    </p:spTree>
    <p:extLst>
      <p:ext uri="{BB962C8B-B14F-4D97-AF65-F5344CB8AC3E}">
        <p14:creationId xmlns:p14="http://schemas.microsoft.com/office/powerpoint/2010/main" val="163160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336EBE-0D0A-8641-BD8A-F15964AE9F20}" type="datetime1">
              <a:rPr lang="en-US" smtClean="0"/>
              <a:t>11/10/16</a:t>
            </a:fld>
            <a:endParaRPr lang="en-US"/>
          </a:p>
        </p:txBody>
      </p:sp>
      <p:sp>
        <p:nvSpPr>
          <p:cNvPr id="6" name="Footer Placeholder 5"/>
          <p:cNvSpPr>
            <a:spLocks noGrp="1"/>
          </p:cNvSpPr>
          <p:nvPr>
            <p:ph type="ftr" sz="quarter" idx="11"/>
          </p:nvPr>
        </p:nvSpPr>
        <p:spPr/>
        <p:txBody>
          <a:bodyPr/>
          <a:lstStyle/>
          <a:p>
            <a:r>
              <a:rPr lang="nb-NO" smtClean="0"/>
              <a:t>WI 2016</a:t>
            </a:r>
            <a:endParaRPr lang="en-US"/>
          </a:p>
        </p:txBody>
      </p:sp>
      <p:sp>
        <p:nvSpPr>
          <p:cNvPr id="7" name="Slide Number Placeholder 6"/>
          <p:cNvSpPr>
            <a:spLocks noGrp="1"/>
          </p:cNvSpPr>
          <p:nvPr>
            <p:ph type="sldNum" sz="quarter" idx="12"/>
          </p:nvPr>
        </p:nvSpPr>
        <p:spPr/>
        <p:txBody>
          <a:bodyPr/>
          <a:lstStyle/>
          <a:p>
            <a:fld id="{CFFC395C-AFA1-4027-B557-79AC56F530C3}" type="slidenum">
              <a:rPr lang="en-US" smtClean="0"/>
              <a:t>‹#›</a:t>
            </a:fld>
            <a:endParaRPr lang="en-US"/>
          </a:p>
        </p:txBody>
      </p:sp>
    </p:spTree>
    <p:extLst>
      <p:ext uri="{BB962C8B-B14F-4D97-AF65-F5344CB8AC3E}">
        <p14:creationId xmlns:p14="http://schemas.microsoft.com/office/powerpoint/2010/main" val="11087471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879850-B657-E44F-B571-86A1F0452740}" type="datetime1">
              <a:rPr lang="en-US" smtClean="0"/>
              <a:t>11/10/16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b-NO" smtClean="0"/>
              <a:t>WI 2016</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C395C-AFA1-4027-B557-79AC56F530C3}" type="slidenum">
              <a:rPr lang="en-US" smtClean="0"/>
              <a:t>‹#›</a:t>
            </a:fld>
            <a:endParaRPr lang="en-US"/>
          </a:p>
        </p:txBody>
      </p:sp>
    </p:spTree>
    <p:extLst>
      <p:ext uri="{BB962C8B-B14F-4D97-AF65-F5344CB8AC3E}">
        <p14:creationId xmlns:p14="http://schemas.microsoft.com/office/powerpoint/2010/main" val="5595018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anmiao.cslt.thu@gmail.com" TargetMode="Externa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en.wikipedia.org/wiki/Annabelle_Chvostek"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Bill_Gates" TargetMode="Externa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guyulongcs@gmail.com" TargetMode="External"/><Relationship Id="rId3" Type="http://schemas.openxmlformats.org/officeDocument/2006/relationships/image" Target="../media/image74.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27EF86-9331-4902-88B4-8C320C9C105B}" type="slidenum">
              <a:rPr lang="en-US" smtClean="0"/>
              <a:t>1</a:t>
            </a:fld>
            <a:endParaRPr lang="en-US"/>
          </a:p>
        </p:txBody>
      </p:sp>
      <p:sp>
        <p:nvSpPr>
          <p:cNvPr id="8" name="Title 1"/>
          <p:cNvSpPr txBox="1">
            <a:spLocks/>
          </p:cNvSpPr>
          <p:nvPr/>
        </p:nvSpPr>
        <p:spPr>
          <a:xfrm>
            <a:off x="0" y="1321706"/>
            <a:ext cx="12192000" cy="4808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endParaRPr lang="en-US" sz="4000" b="1" dirty="0" smtClean="0">
              <a:latin typeface="Cambria" panose="02040503050406030204" pitchFamily="18" charset="0"/>
              <a:ea typeface="Tahoma" panose="020B0604030504040204" pitchFamily="34" charset="0"/>
              <a:cs typeface="Times New Roman" panose="02020603050405020304" pitchFamily="18" charset="0"/>
            </a:endParaRPr>
          </a:p>
          <a:p>
            <a:pPr>
              <a:lnSpc>
                <a:spcPct val="120000"/>
              </a:lnSpc>
            </a:pPr>
            <a:r>
              <a:rPr lang="en-US" altLang="zh-CN" sz="4000" b="1" dirty="0" smtClean="0">
                <a:latin typeface="Cambria" panose="02040503050406030204" pitchFamily="18" charset="0"/>
                <a:ea typeface="Tahoma" panose="020B0604030504040204" pitchFamily="34" charset="0"/>
                <a:cs typeface="Times New Roman" panose="02020603050405020304" pitchFamily="18" charset="0"/>
              </a:rPr>
              <a:t>Mining </a:t>
            </a:r>
            <a:r>
              <a:rPr lang="en-US" altLang="zh-CN" sz="4000" b="1" dirty="0">
                <a:latin typeface="Cambria" panose="02040503050406030204" pitchFamily="18" charset="0"/>
                <a:ea typeface="Tahoma" panose="020B0604030504040204" pitchFamily="34" charset="0"/>
                <a:cs typeface="Times New Roman" panose="02020603050405020304" pitchFamily="18" charset="0"/>
              </a:rPr>
              <a:t>in Big Data: </a:t>
            </a:r>
            <a:endParaRPr lang="en-US" altLang="zh-CN" sz="4000" b="1" dirty="0" smtClean="0">
              <a:latin typeface="Cambria" panose="02040503050406030204" pitchFamily="18" charset="0"/>
              <a:ea typeface="Tahoma" panose="020B0604030504040204" pitchFamily="34" charset="0"/>
              <a:cs typeface="Times New Roman" panose="02020603050405020304" pitchFamily="18" charset="0"/>
            </a:endParaRPr>
          </a:p>
          <a:p>
            <a:pPr>
              <a:lnSpc>
                <a:spcPct val="120000"/>
              </a:lnSpc>
            </a:pPr>
            <a:r>
              <a:rPr lang="en-US" altLang="zh-CN" sz="4000" b="1" dirty="0">
                <a:latin typeface="Cambria" panose="02040503050406030204" pitchFamily="18" charset="0"/>
                <a:ea typeface="Tahoma" panose="020B0604030504040204" pitchFamily="34" charset="0"/>
                <a:cs typeface="Times New Roman" panose="02020603050405020304" pitchFamily="18" charset="0"/>
              </a:rPr>
              <a:t>f</a:t>
            </a:r>
            <a:r>
              <a:rPr lang="en-US" altLang="zh-CN" sz="4000" b="1" dirty="0" smtClean="0">
                <a:latin typeface="Cambria" panose="02040503050406030204" pitchFamily="18" charset="0"/>
                <a:ea typeface="Tahoma" panose="020B0604030504040204" pitchFamily="34" charset="0"/>
                <a:cs typeface="Times New Roman" panose="02020603050405020304" pitchFamily="18" charset="0"/>
              </a:rPr>
              <a:t>rom </a:t>
            </a:r>
            <a:r>
              <a:rPr lang="en-US" altLang="zh-CN" sz="4000" b="1" dirty="0">
                <a:latin typeface="Cambria" panose="02040503050406030204" pitchFamily="18" charset="0"/>
                <a:ea typeface="Tahoma" panose="020B0604030504040204" pitchFamily="34" charset="0"/>
                <a:cs typeface="Times New Roman" panose="02020603050405020304" pitchFamily="18" charset="0"/>
              </a:rPr>
              <a:t>Social Networks </a:t>
            </a:r>
            <a:r>
              <a:rPr lang="en-US" altLang="zh-CN" sz="4000" b="1" dirty="0" smtClean="0">
                <a:latin typeface="Cambria" panose="02040503050406030204" pitchFamily="18" charset="0"/>
                <a:ea typeface="Tahoma" panose="020B0604030504040204" pitchFamily="34" charset="0"/>
                <a:cs typeface="Times New Roman" panose="02020603050405020304" pitchFamily="18" charset="0"/>
              </a:rPr>
              <a:t>to Artificial </a:t>
            </a:r>
            <a:r>
              <a:rPr lang="en-US" altLang="zh-CN" sz="4000" b="1" dirty="0">
                <a:latin typeface="Cambria" panose="02040503050406030204" pitchFamily="18" charset="0"/>
                <a:ea typeface="Tahoma" panose="020B0604030504040204" pitchFamily="34" charset="0"/>
                <a:cs typeface="Times New Roman" panose="02020603050405020304" pitchFamily="18" charset="0"/>
              </a:rPr>
              <a:t>Intelligence</a:t>
            </a:r>
            <a:endParaRPr lang="en-US" sz="2900" b="1" dirty="0"/>
          </a:p>
          <a:p>
            <a:r>
              <a:rPr lang="en-US" sz="3200" dirty="0" err="1"/>
              <a:t>Yulong</a:t>
            </a:r>
            <a:r>
              <a:rPr lang="en-US" sz="3200" dirty="0"/>
              <a:t> </a:t>
            </a:r>
            <a:r>
              <a:rPr lang="en-US" sz="3200" dirty="0" err="1" smtClean="0"/>
              <a:t>Gu</a:t>
            </a:r>
            <a:endParaRPr lang="en-US" sz="3200" dirty="0" smtClean="0"/>
          </a:p>
          <a:p>
            <a:r>
              <a:rPr lang="en-US" altLang="zh-CN" sz="2400" dirty="0" smtClean="0"/>
              <a:t>Department </a:t>
            </a:r>
            <a:r>
              <a:rPr lang="en-US" altLang="zh-CN" sz="2400" dirty="0"/>
              <a:t>of Computer Science and </a:t>
            </a:r>
            <a:r>
              <a:rPr lang="en-US" altLang="zh-CN" sz="2400" dirty="0" smtClean="0"/>
              <a:t>Technology</a:t>
            </a:r>
            <a:r>
              <a:rPr lang="en-US" sz="2400" dirty="0"/>
              <a:t/>
            </a:r>
            <a:br>
              <a:rPr lang="en-US" sz="2400" dirty="0"/>
            </a:br>
            <a:r>
              <a:rPr lang="en-US" sz="2400" dirty="0"/>
              <a:t>Tsinghua University, Beijing, 100084, </a:t>
            </a:r>
            <a:r>
              <a:rPr lang="en-US" sz="2400" dirty="0" smtClean="0"/>
              <a:t>China</a:t>
            </a:r>
          </a:p>
          <a:p>
            <a:pPr>
              <a:lnSpc>
                <a:spcPct val="120000"/>
              </a:lnSpc>
            </a:pPr>
            <a:r>
              <a:rPr lang="en-US" altLang="zh-CN" sz="2400" dirty="0"/>
              <a:t>Ph.D. </a:t>
            </a:r>
            <a:r>
              <a:rPr lang="en-US" altLang="zh-CN" sz="2400" dirty="0" smtClean="0"/>
              <a:t>candidate</a:t>
            </a:r>
            <a:r>
              <a:rPr lang="en-US" sz="2400" dirty="0"/>
              <a:t/>
            </a:r>
            <a:br>
              <a:rPr lang="en-US" sz="2400" dirty="0"/>
            </a:br>
            <a:r>
              <a:rPr lang="en-US" sz="2400" dirty="0" smtClean="0">
                <a:hlinkClick r:id="rId3"/>
              </a:rPr>
              <a:t>guyulongcs@gmail.com</a:t>
            </a:r>
            <a:endParaRPr lang="en-US" sz="2400" dirty="0" smtClean="0"/>
          </a:p>
        </p:txBody>
      </p:sp>
      <p:pic>
        <p:nvPicPr>
          <p:cNvPr id="5" name="Picture 2" descr="E:\learning\research\Social_Action_Tracking\presentation\000-1-清华大学校徽_p1.png"/>
          <p:cNvPicPr>
            <a:picLocks noChangeAspect="1" noChangeArrowheads="1"/>
          </p:cNvPicPr>
          <p:nvPr/>
        </p:nvPicPr>
        <p:blipFill>
          <a:blip r:embed="rId4" cstate="print"/>
          <a:srcRect/>
          <a:stretch>
            <a:fillRect/>
          </a:stretch>
        </p:blipFill>
        <p:spPr bwMode="auto">
          <a:xfrm>
            <a:off x="5488919" y="712106"/>
            <a:ext cx="1214162" cy="1219200"/>
          </a:xfrm>
          <a:prstGeom prst="rect">
            <a:avLst/>
          </a:prstGeom>
          <a:noFill/>
        </p:spPr>
      </p:pic>
    </p:spTree>
    <p:extLst>
      <p:ext uri="{BB962C8B-B14F-4D97-AF65-F5344CB8AC3E}">
        <p14:creationId xmlns:p14="http://schemas.microsoft.com/office/powerpoint/2010/main" val="239534413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kumimoji="1" lang="en-US" altLang="zh-CN" dirty="0"/>
              <a:t>Home Location Application :</a:t>
            </a:r>
          </a:p>
          <a:p>
            <a:pPr marL="0" indent="0">
              <a:buNone/>
            </a:pPr>
            <a:r>
              <a:rPr kumimoji="1" lang="en-US" altLang="zh-CN" dirty="0"/>
              <a:t>	</a:t>
            </a:r>
            <a:r>
              <a:rPr lang="en-US" altLang="zh-CN" dirty="0"/>
              <a:t>P</a:t>
            </a:r>
            <a:r>
              <a:rPr lang="en-US" altLang="zh-CN" dirty="0" smtClean="0"/>
              <a:t>ersonalized </a:t>
            </a:r>
            <a:r>
              <a:rPr lang="en-US" altLang="zh-CN" dirty="0"/>
              <a:t>search </a:t>
            </a:r>
          </a:p>
          <a:p>
            <a:pPr marL="0" indent="0">
              <a:buNone/>
            </a:pPr>
            <a:r>
              <a:rPr kumimoji="1" lang="en-US" altLang="zh-CN" dirty="0"/>
              <a:t>	</a:t>
            </a:r>
            <a:r>
              <a:rPr lang="en-US" altLang="zh-CN" dirty="0"/>
              <a:t>T</a:t>
            </a:r>
            <a:r>
              <a:rPr lang="en-US" altLang="zh-CN" dirty="0" smtClean="0"/>
              <a:t>argeted </a:t>
            </a:r>
            <a:r>
              <a:rPr lang="en-US" altLang="zh-CN" dirty="0"/>
              <a:t>advertisement </a:t>
            </a:r>
          </a:p>
          <a:p>
            <a:pPr marL="0" indent="0">
              <a:buNone/>
            </a:pPr>
            <a:r>
              <a:rPr kumimoji="1" lang="en-US" altLang="zh-CN" dirty="0"/>
              <a:t>	</a:t>
            </a:r>
            <a:r>
              <a:rPr lang="en-US" altLang="zh-CN" dirty="0"/>
              <a:t>N</a:t>
            </a:r>
            <a:r>
              <a:rPr lang="en-US" altLang="zh-CN" dirty="0" smtClean="0"/>
              <a:t>ews </a:t>
            </a:r>
            <a:r>
              <a:rPr lang="en-US" altLang="zh-CN" dirty="0"/>
              <a:t>recommendation </a:t>
            </a:r>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10</a:t>
            </a:fld>
            <a:endParaRPr lang="en-US"/>
          </a:p>
        </p:txBody>
      </p:sp>
    </p:spTree>
    <p:extLst>
      <p:ext uri="{BB962C8B-B14F-4D97-AF65-F5344CB8AC3E}">
        <p14:creationId xmlns:p14="http://schemas.microsoft.com/office/powerpoint/2010/main" val="2086078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Related Work</a:t>
            </a:r>
            <a:endParaRPr kumimoji="1" lang="zh-CN" altLang="en-US" dirty="0"/>
          </a:p>
        </p:txBody>
      </p:sp>
      <p:sp>
        <p:nvSpPr>
          <p:cNvPr id="3" name="内容占位符 2"/>
          <p:cNvSpPr>
            <a:spLocks noGrp="1"/>
          </p:cNvSpPr>
          <p:nvPr>
            <p:ph idx="1"/>
          </p:nvPr>
        </p:nvSpPr>
        <p:spPr/>
        <p:txBody>
          <a:bodyPr/>
          <a:lstStyle/>
          <a:p>
            <a:r>
              <a:rPr kumimoji="1" lang="en-US" altLang="zh-CN" dirty="0" smtClean="0"/>
              <a:t>Content Based Approach</a:t>
            </a:r>
          </a:p>
          <a:p>
            <a:pPr marL="0" indent="0">
              <a:buNone/>
            </a:pPr>
            <a:r>
              <a:rPr kumimoji="1" lang="en-US" altLang="zh-CN" sz="2400" dirty="0"/>
              <a:t>	</a:t>
            </a:r>
            <a:r>
              <a:rPr kumimoji="1" lang="en-US" altLang="zh-CN" sz="2400" dirty="0" smtClean="0"/>
              <a:t>texts(tweets) --&gt;</a:t>
            </a:r>
            <a:r>
              <a:rPr kumimoji="1" lang="zh-CN" altLang="en-US" sz="2400" dirty="0" smtClean="0"/>
              <a:t> </a:t>
            </a:r>
            <a:r>
              <a:rPr kumimoji="1" lang="en-US" altLang="zh-CN" sz="2400" dirty="0" smtClean="0"/>
              <a:t>words</a:t>
            </a:r>
            <a:r>
              <a:rPr kumimoji="1" lang="zh-CN" altLang="en-US" sz="2400" dirty="0" smtClean="0"/>
              <a:t> </a:t>
            </a:r>
            <a:r>
              <a:rPr kumimoji="1" lang="en-US" altLang="zh-CN" sz="2400" dirty="0" smtClean="0"/>
              <a:t>--&gt;</a:t>
            </a:r>
            <a:r>
              <a:rPr kumimoji="1" lang="zh-CN" altLang="en-US" sz="2400" dirty="0" smtClean="0"/>
              <a:t> </a:t>
            </a:r>
            <a:r>
              <a:rPr kumimoji="1" lang="en-US" altLang="zh-CN" sz="2400" dirty="0" smtClean="0"/>
              <a:t>home</a:t>
            </a:r>
            <a:r>
              <a:rPr kumimoji="1" lang="zh-CN" altLang="en-US" sz="2400" dirty="0" smtClean="0"/>
              <a:t> </a:t>
            </a:r>
            <a:r>
              <a:rPr kumimoji="1" lang="en-US" altLang="zh-CN" sz="2400" dirty="0" smtClean="0"/>
              <a:t>location</a:t>
            </a:r>
            <a:endParaRPr kumimoji="1" lang="en-US" altLang="zh-CN" dirty="0" smtClean="0"/>
          </a:p>
          <a:p>
            <a:r>
              <a:rPr kumimoji="1" lang="en-US" altLang="zh-CN" dirty="0" smtClean="0"/>
              <a:t>Check-in Based Approach</a:t>
            </a:r>
          </a:p>
          <a:p>
            <a:pPr marL="0" indent="0">
              <a:buNone/>
            </a:pPr>
            <a:r>
              <a:rPr kumimoji="1" lang="en-US" altLang="zh-CN" dirty="0"/>
              <a:t>	</a:t>
            </a:r>
            <a:r>
              <a:rPr kumimoji="1" lang="en-US" altLang="zh-CN" sz="2400" dirty="0"/>
              <a:t>Average			    KDD11</a:t>
            </a:r>
          </a:p>
          <a:p>
            <a:pPr marL="0" indent="0">
              <a:buNone/>
            </a:pPr>
            <a:r>
              <a:rPr kumimoji="1" lang="en-US" altLang="zh-CN" sz="2400" dirty="0"/>
              <a:t>	</a:t>
            </a:r>
            <a:r>
              <a:rPr kumimoji="1" lang="en-US" altLang="zh-CN" sz="2400" dirty="0" err="1"/>
              <a:t>Maxvote</a:t>
            </a:r>
            <a:r>
              <a:rPr kumimoji="1" lang="en-US" altLang="zh-CN" sz="2400" dirty="0"/>
              <a:t>                                  </a:t>
            </a:r>
            <a:r>
              <a:rPr kumimoji="1" lang="zh-CN" altLang="en-US" sz="2400" dirty="0" smtClean="0"/>
              <a:t>	    </a:t>
            </a:r>
            <a:r>
              <a:rPr kumimoji="1" lang="en-US" altLang="zh-CN" sz="2400" dirty="0" smtClean="0"/>
              <a:t>Ubicomp12</a:t>
            </a:r>
            <a:endParaRPr kumimoji="1" lang="en-US" altLang="zh-CN" sz="2400" dirty="0"/>
          </a:p>
          <a:p>
            <a:pPr marL="0" indent="0">
              <a:buNone/>
            </a:pPr>
            <a:r>
              <a:rPr kumimoji="1" lang="en-US" altLang="zh-CN" sz="2400" dirty="0"/>
              <a:t>	Hierarchical Clustering	    </a:t>
            </a:r>
            <a:r>
              <a:rPr kumimoji="1" lang="en-US" altLang="zh-CN" sz="2400" dirty="0" smtClean="0"/>
              <a:t>Infocom14</a:t>
            </a:r>
          </a:p>
          <a:p>
            <a:pPr marL="0" indent="0">
              <a:buNone/>
            </a:pPr>
            <a:r>
              <a:rPr kumimoji="1" lang="en-US" altLang="zh-CN" sz="2400" dirty="0" smtClean="0"/>
              <a:t>	Influence model		    KDD12</a:t>
            </a:r>
            <a:endParaRPr kumimoji="1" lang="zh-CN" altLang="en-US" sz="2400" dirty="0"/>
          </a:p>
        </p:txBody>
      </p:sp>
    </p:spTree>
    <p:extLst>
      <p:ext uri="{BB962C8B-B14F-4D97-AF65-F5344CB8AC3E}">
        <p14:creationId xmlns:p14="http://schemas.microsoft.com/office/powerpoint/2010/main" val="1702509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Challenge of </a:t>
            </a:r>
            <a:r>
              <a:rPr lang="en-US" altLang="zh-CN" sz="3200" dirty="0"/>
              <a:t>Home Location Identification </a:t>
            </a:r>
            <a:endParaRPr kumimoji="1" lang="zh-CN" altLang="en-US" sz="3200" dirty="0"/>
          </a:p>
        </p:txBody>
      </p:sp>
      <p:sp>
        <p:nvSpPr>
          <p:cNvPr id="3" name="内容占位符 2"/>
          <p:cNvSpPr>
            <a:spLocks noGrp="1"/>
          </p:cNvSpPr>
          <p:nvPr>
            <p:ph idx="1"/>
          </p:nvPr>
        </p:nvSpPr>
        <p:spPr/>
        <p:txBody>
          <a:bodyPr/>
          <a:lstStyle/>
          <a:p>
            <a:pPr marL="514350" indent="-514350">
              <a:buAutoNum type="arabicParenBoth"/>
            </a:pPr>
            <a:r>
              <a:rPr lang="en-US" altLang="zh-CN" sz="2400" dirty="0"/>
              <a:t>Few users provide their home locations </a:t>
            </a:r>
          </a:p>
          <a:p>
            <a:pPr marL="0" indent="0">
              <a:buNone/>
            </a:pPr>
            <a:r>
              <a:rPr lang="en-US" altLang="zh-CN" sz="2400" dirty="0"/>
              <a:t>	Twitter: 16%</a:t>
            </a:r>
          </a:p>
          <a:p>
            <a:pPr marL="0" indent="0">
              <a:buNone/>
            </a:pPr>
            <a:r>
              <a:rPr lang="en-US" altLang="zh-CN" sz="2400" dirty="0"/>
              <a:t>(2) Check-ins and friends can be far away</a:t>
            </a:r>
          </a:p>
          <a:p>
            <a:pPr marL="0" indent="0">
              <a:buNone/>
            </a:pPr>
            <a:r>
              <a:rPr lang="en-US" altLang="zh-CN" sz="2400" dirty="0"/>
              <a:t>(3) many users do not have any check-in data </a:t>
            </a:r>
          </a:p>
          <a:p>
            <a:pPr marL="0" indent="0">
              <a:buNone/>
            </a:pPr>
            <a:r>
              <a:rPr lang="en-US" altLang="zh-CN" sz="2400" dirty="0"/>
              <a:t>	</a:t>
            </a:r>
            <a:r>
              <a:rPr lang="en-US" altLang="zh-CN" sz="2400" dirty="0" smtClean="0"/>
              <a:t>20% </a:t>
            </a:r>
            <a:r>
              <a:rPr lang="en-US" altLang="zh-CN" sz="2400" dirty="0"/>
              <a:t>users have used check-in</a:t>
            </a:r>
          </a:p>
          <a:p>
            <a:pPr marL="0" indent="0">
              <a:buNone/>
            </a:pPr>
            <a:endParaRPr kumimoji="1" lang="en-US" altLang="zh-CN" dirty="0" smtClean="0"/>
          </a:p>
        </p:txBody>
      </p:sp>
    </p:spTree>
    <p:extLst>
      <p:ext uri="{BB962C8B-B14F-4D97-AF65-F5344CB8AC3E}">
        <p14:creationId xmlns:p14="http://schemas.microsoft.com/office/powerpoint/2010/main" val="1299446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a:t>
            </a:r>
            <a:endParaRPr lang="en-US" dirty="0"/>
          </a:p>
        </p:txBody>
      </p:sp>
      <p:sp>
        <p:nvSpPr>
          <p:cNvPr id="3" name="Content Placeholder 2"/>
          <p:cNvSpPr>
            <a:spLocks noGrp="1"/>
          </p:cNvSpPr>
          <p:nvPr>
            <p:ph idx="1"/>
          </p:nvPr>
        </p:nvSpPr>
        <p:spPr/>
        <p:txBody>
          <a:bodyPr/>
          <a:lstStyle/>
          <a:p>
            <a:r>
              <a:rPr lang="en-US" dirty="0" smtClean="0"/>
              <a:t>Friendships, Check-in, Rating</a:t>
            </a: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13</a:t>
            </a:fld>
            <a:endParaRPr lang="en-US"/>
          </a:p>
        </p:txBody>
      </p:sp>
      <p:pic>
        <p:nvPicPr>
          <p:cNvPr id="5" name="Content Placeholder 4"/>
          <p:cNvPicPr>
            <a:picLocks/>
          </p:cNvPicPr>
          <p:nvPr/>
        </p:nvPicPr>
        <p:blipFill>
          <a:blip r:embed="rId2"/>
          <a:stretch>
            <a:fillRect/>
          </a:stretch>
        </p:blipFill>
        <p:spPr>
          <a:xfrm>
            <a:off x="3260297" y="2610852"/>
            <a:ext cx="5350303" cy="3928059"/>
          </a:xfrm>
          <a:prstGeom prst="rect">
            <a:avLst/>
          </a:prstGeom>
        </p:spPr>
      </p:pic>
    </p:spTree>
    <p:extLst>
      <p:ext uri="{BB962C8B-B14F-4D97-AF65-F5344CB8AC3E}">
        <p14:creationId xmlns:p14="http://schemas.microsoft.com/office/powerpoint/2010/main" val="633546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lstStyle/>
          <a:p>
            <a:r>
              <a:rPr kumimoji="1" lang="en-US" altLang="zh-CN" dirty="0" smtClean="0"/>
              <a:t>Influence Model of Nodes on Geographic:</a:t>
            </a:r>
          </a:p>
          <a:p>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3048000" y="2745729"/>
            <a:ext cx="1689100" cy="419100"/>
          </a:xfrm>
          <a:prstGeom prst="rect">
            <a:avLst/>
          </a:prstGeom>
        </p:spPr>
      </p:pic>
      <p:pic>
        <p:nvPicPr>
          <p:cNvPr id="5" name="图片 4"/>
          <p:cNvPicPr>
            <a:picLocks noChangeAspect="1"/>
          </p:cNvPicPr>
          <p:nvPr/>
        </p:nvPicPr>
        <p:blipFill>
          <a:blip r:embed="rId3"/>
          <a:stretch>
            <a:fillRect/>
          </a:stretch>
        </p:blipFill>
        <p:spPr>
          <a:xfrm>
            <a:off x="6197600" y="2552700"/>
            <a:ext cx="2882900" cy="685800"/>
          </a:xfrm>
          <a:prstGeom prst="rect">
            <a:avLst/>
          </a:prstGeom>
        </p:spPr>
      </p:pic>
      <p:pic>
        <p:nvPicPr>
          <p:cNvPr id="7" name="Picture 6"/>
          <p:cNvPicPr>
            <a:picLocks noChangeAspect="1"/>
          </p:cNvPicPr>
          <p:nvPr/>
        </p:nvPicPr>
        <p:blipFill>
          <a:blip r:embed="rId4"/>
          <a:stretch>
            <a:fillRect/>
          </a:stretch>
        </p:blipFill>
        <p:spPr>
          <a:xfrm>
            <a:off x="3892550" y="4315296"/>
            <a:ext cx="4216400" cy="711200"/>
          </a:xfrm>
          <a:prstGeom prst="rect">
            <a:avLst/>
          </a:prstGeom>
        </p:spPr>
      </p:pic>
    </p:spTree>
    <p:extLst>
      <p:ext uri="{BB962C8B-B14F-4D97-AF65-F5344CB8AC3E}">
        <p14:creationId xmlns:p14="http://schemas.microsoft.com/office/powerpoint/2010/main" val="1695870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Influence Probabilistic </a:t>
            </a:r>
            <a:r>
              <a:rPr lang="en-US" dirty="0"/>
              <a:t>Model</a:t>
            </a:r>
          </a:p>
        </p:txBody>
      </p:sp>
      <p:sp>
        <p:nvSpPr>
          <p:cNvPr id="4" name="Slide Number Placeholder 3"/>
          <p:cNvSpPr>
            <a:spLocks noGrp="1"/>
          </p:cNvSpPr>
          <p:nvPr>
            <p:ph type="sldNum" sz="quarter" idx="12"/>
          </p:nvPr>
        </p:nvSpPr>
        <p:spPr/>
        <p:txBody>
          <a:bodyPr/>
          <a:lstStyle/>
          <a:p>
            <a:fld id="{CFFC395C-AFA1-4027-B557-79AC56F530C3}" type="slidenum">
              <a:rPr lang="en-US" smtClean="0"/>
              <a:t>15</a:t>
            </a:fld>
            <a:endParaRPr lang="en-US"/>
          </a:p>
        </p:txBody>
      </p:sp>
      <p:pic>
        <p:nvPicPr>
          <p:cNvPr id="5" name="Content Placeholder 4"/>
          <p:cNvPicPr>
            <a:picLocks noGrp="1" noChangeAspect="1"/>
          </p:cNvPicPr>
          <p:nvPr>
            <p:ph idx="1"/>
          </p:nvPr>
        </p:nvPicPr>
        <p:blipFill>
          <a:blip r:embed="rId2"/>
          <a:stretch>
            <a:fillRect/>
          </a:stretch>
        </p:blipFill>
        <p:spPr>
          <a:xfrm>
            <a:off x="4319002" y="2128379"/>
            <a:ext cx="3289300" cy="762000"/>
          </a:xfrm>
          <a:prstGeom prst="rect">
            <a:avLst/>
          </a:prstGeom>
        </p:spPr>
      </p:pic>
      <p:pic>
        <p:nvPicPr>
          <p:cNvPr id="6" name="Picture 5"/>
          <p:cNvPicPr>
            <a:picLocks noChangeAspect="1"/>
          </p:cNvPicPr>
          <p:nvPr/>
        </p:nvPicPr>
        <p:blipFill>
          <a:blip r:embed="rId3"/>
          <a:stretch>
            <a:fillRect/>
          </a:stretch>
        </p:blipFill>
        <p:spPr>
          <a:xfrm>
            <a:off x="3987800" y="3337719"/>
            <a:ext cx="4622800" cy="685800"/>
          </a:xfrm>
          <a:prstGeom prst="rect">
            <a:avLst/>
          </a:prstGeom>
        </p:spPr>
      </p:pic>
      <p:pic>
        <p:nvPicPr>
          <p:cNvPr id="7" name="Picture 6"/>
          <p:cNvPicPr>
            <a:picLocks noChangeAspect="1"/>
          </p:cNvPicPr>
          <p:nvPr/>
        </p:nvPicPr>
        <p:blipFill>
          <a:blip r:embed="rId4"/>
          <a:stretch>
            <a:fillRect/>
          </a:stretch>
        </p:blipFill>
        <p:spPr>
          <a:xfrm>
            <a:off x="3771900" y="4143710"/>
            <a:ext cx="4648200" cy="787400"/>
          </a:xfrm>
          <a:prstGeom prst="rect">
            <a:avLst/>
          </a:prstGeom>
        </p:spPr>
      </p:pic>
      <p:pic>
        <p:nvPicPr>
          <p:cNvPr id="8" name="Picture 7"/>
          <p:cNvPicPr>
            <a:picLocks noChangeAspect="1"/>
          </p:cNvPicPr>
          <p:nvPr/>
        </p:nvPicPr>
        <p:blipFill>
          <a:blip r:embed="rId5"/>
          <a:stretch>
            <a:fillRect/>
          </a:stretch>
        </p:blipFill>
        <p:spPr>
          <a:xfrm>
            <a:off x="3937000" y="5051301"/>
            <a:ext cx="4318000" cy="774700"/>
          </a:xfrm>
          <a:prstGeom prst="rect">
            <a:avLst/>
          </a:prstGeom>
        </p:spPr>
      </p:pic>
      <p:pic>
        <p:nvPicPr>
          <p:cNvPr id="9" name="Picture 8"/>
          <p:cNvPicPr>
            <a:picLocks noChangeAspect="1"/>
          </p:cNvPicPr>
          <p:nvPr/>
        </p:nvPicPr>
        <p:blipFill>
          <a:blip r:embed="rId6"/>
          <a:stretch>
            <a:fillRect/>
          </a:stretch>
        </p:blipFill>
        <p:spPr>
          <a:xfrm>
            <a:off x="3595103" y="5946191"/>
            <a:ext cx="5651500" cy="775283"/>
          </a:xfrm>
          <a:prstGeom prst="rect">
            <a:avLst/>
          </a:prstGeom>
        </p:spPr>
      </p:pic>
    </p:spTree>
    <p:extLst>
      <p:ext uri="{BB962C8B-B14F-4D97-AF65-F5344CB8AC3E}">
        <p14:creationId xmlns:p14="http://schemas.microsoft.com/office/powerpoint/2010/main" val="980455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16</a:t>
            </a:fld>
            <a:endParaRPr lang="en-US"/>
          </a:p>
        </p:txBody>
      </p:sp>
      <p:pic>
        <p:nvPicPr>
          <p:cNvPr id="6" name="Picture 5"/>
          <p:cNvPicPr>
            <a:picLocks noChangeAspect="1"/>
          </p:cNvPicPr>
          <p:nvPr/>
        </p:nvPicPr>
        <p:blipFill>
          <a:blip r:embed="rId2"/>
          <a:stretch>
            <a:fillRect/>
          </a:stretch>
        </p:blipFill>
        <p:spPr>
          <a:xfrm>
            <a:off x="4252494" y="3308348"/>
            <a:ext cx="6451600" cy="977900"/>
          </a:xfrm>
          <a:prstGeom prst="rect">
            <a:avLst/>
          </a:prstGeom>
        </p:spPr>
      </p:pic>
      <p:pic>
        <p:nvPicPr>
          <p:cNvPr id="8" name="Picture 7"/>
          <p:cNvPicPr>
            <a:picLocks noChangeAspect="1"/>
          </p:cNvPicPr>
          <p:nvPr/>
        </p:nvPicPr>
        <p:blipFill>
          <a:blip r:embed="rId3"/>
          <a:stretch>
            <a:fillRect/>
          </a:stretch>
        </p:blipFill>
        <p:spPr>
          <a:xfrm>
            <a:off x="4201694" y="2109784"/>
            <a:ext cx="6553200" cy="1016000"/>
          </a:xfrm>
          <a:prstGeom prst="rect">
            <a:avLst/>
          </a:prstGeom>
        </p:spPr>
      </p:pic>
      <p:pic>
        <p:nvPicPr>
          <p:cNvPr id="10" name="Picture 9"/>
          <p:cNvPicPr>
            <a:picLocks noChangeAspect="1"/>
          </p:cNvPicPr>
          <p:nvPr/>
        </p:nvPicPr>
        <p:blipFill>
          <a:blip r:embed="rId4"/>
          <a:stretch>
            <a:fillRect/>
          </a:stretch>
        </p:blipFill>
        <p:spPr>
          <a:xfrm>
            <a:off x="3956719" y="4468812"/>
            <a:ext cx="5626100" cy="2070100"/>
          </a:xfrm>
          <a:prstGeom prst="rect">
            <a:avLst/>
          </a:prstGeom>
        </p:spPr>
      </p:pic>
      <p:pic>
        <p:nvPicPr>
          <p:cNvPr id="12" name="Picture 11"/>
          <p:cNvPicPr>
            <a:picLocks noChangeAspect="1"/>
          </p:cNvPicPr>
          <p:nvPr/>
        </p:nvPicPr>
        <p:blipFill>
          <a:blip r:embed="rId5"/>
          <a:stretch>
            <a:fillRect/>
          </a:stretch>
        </p:blipFill>
        <p:spPr>
          <a:xfrm>
            <a:off x="809458" y="3479797"/>
            <a:ext cx="2111542" cy="635003"/>
          </a:xfrm>
          <a:prstGeom prst="rect">
            <a:avLst/>
          </a:prstGeom>
        </p:spPr>
      </p:pic>
    </p:spTree>
    <p:extLst>
      <p:ext uri="{BB962C8B-B14F-4D97-AF65-F5344CB8AC3E}">
        <p14:creationId xmlns:p14="http://schemas.microsoft.com/office/powerpoint/2010/main" val="38513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lstStyle/>
          <a:p>
            <a:r>
              <a:rPr lang="en-US" dirty="0" smtClean="0"/>
              <a:t>Stage 1:  Clustering</a:t>
            </a:r>
          </a:p>
          <a:p>
            <a:pPr marL="0" indent="0">
              <a:buNone/>
            </a:pP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17</a:t>
            </a:fld>
            <a:endParaRPr lang="en-US"/>
          </a:p>
        </p:txBody>
      </p:sp>
      <p:pic>
        <p:nvPicPr>
          <p:cNvPr id="5" name="Content Placeholder 7"/>
          <p:cNvPicPr>
            <a:picLocks noChangeAspect="1"/>
          </p:cNvPicPr>
          <p:nvPr/>
        </p:nvPicPr>
        <p:blipFill>
          <a:blip r:embed="rId2"/>
          <a:stretch>
            <a:fillRect/>
          </a:stretch>
        </p:blipFill>
        <p:spPr>
          <a:xfrm>
            <a:off x="324602" y="2437580"/>
            <a:ext cx="5979945" cy="3530083"/>
          </a:xfrm>
          <a:prstGeom prst="rect">
            <a:avLst/>
          </a:prstGeom>
        </p:spPr>
      </p:pic>
      <p:pic>
        <p:nvPicPr>
          <p:cNvPr id="6" name="Picture 5"/>
          <p:cNvPicPr>
            <a:picLocks noChangeAspect="1"/>
          </p:cNvPicPr>
          <p:nvPr/>
        </p:nvPicPr>
        <p:blipFill>
          <a:blip r:embed="rId3"/>
          <a:stretch>
            <a:fillRect/>
          </a:stretch>
        </p:blipFill>
        <p:spPr>
          <a:xfrm>
            <a:off x="6304547" y="2470943"/>
            <a:ext cx="5448300" cy="3631657"/>
          </a:xfrm>
          <a:prstGeom prst="rect">
            <a:avLst/>
          </a:prstGeom>
        </p:spPr>
      </p:pic>
    </p:spTree>
    <p:extLst>
      <p:ext uri="{BB962C8B-B14F-4D97-AF65-F5344CB8AC3E}">
        <p14:creationId xmlns:p14="http://schemas.microsoft.com/office/powerpoint/2010/main" val="9606733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lstStyle/>
          <a:p>
            <a:r>
              <a:rPr lang="en-US" dirty="0" smtClean="0"/>
              <a:t>Stage 2: Global Iteration </a:t>
            </a: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18</a:t>
            </a:fld>
            <a:endParaRPr lang="en-US"/>
          </a:p>
        </p:txBody>
      </p:sp>
      <p:pic>
        <p:nvPicPr>
          <p:cNvPr id="5" name="Content Placeholder 8"/>
          <p:cNvPicPr>
            <a:picLocks noChangeAspect="1"/>
          </p:cNvPicPr>
          <p:nvPr/>
        </p:nvPicPr>
        <p:blipFill>
          <a:blip r:embed="rId2"/>
          <a:stretch>
            <a:fillRect/>
          </a:stretch>
        </p:blipFill>
        <p:spPr>
          <a:xfrm>
            <a:off x="5653124" y="316706"/>
            <a:ext cx="5700676" cy="6039644"/>
          </a:xfrm>
          <a:prstGeom prst="rect">
            <a:avLst/>
          </a:prstGeom>
        </p:spPr>
      </p:pic>
    </p:spTree>
    <p:extLst>
      <p:ext uri="{BB962C8B-B14F-4D97-AF65-F5344CB8AC3E}">
        <p14:creationId xmlns:p14="http://schemas.microsoft.com/office/powerpoint/2010/main" val="318768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3" name="Content Placeholder 2"/>
          <p:cNvSpPr>
            <a:spLocks noGrp="1"/>
          </p:cNvSpPr>
          <p:nvPr>
            <p:ph idx="1"/>
          </p:nvPr>
        </p:nvSpPr>
        <p:spPr/>
        <p:txBody>
          <a:bodyPr/>
          <a:lstStyle/>
          <a:p>
            <a:r>
              <a:rPr lang="en-US" altLang="zh-CN" dirty="0"/>
              <a:t>A widely used and publicly available Foursquare dataset </a:t>
            </a:r>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19</a:t>
            </a:fld>
            <a:endParaRPr lang="en-US"/>
          </a:p>
        </p:txBody>
      </p:sp>
      <p:pic>
        <p:nvPicPr>
          <p:cNvPr id="5" name="图片 3"/>
          <p:cNvPicPr>
            <a:picLocks noChangeAspect="1"/>
          </p:cNvPicPr>
          <p:nvPr/>
        </p:nvPicPr>
        <p:blipFill>
          <a:blip r:embed="rId2"/>
          <a:stretch>
            <a:fillRect/>
          </a:stretch>
        </p:blipFill>
        <p:spPr>
          <a:xfrm>
            <a:off x="3594100" y="2775744"/>
            <a:ext cx="5003800" cy="2451100"/>
          </a:xfrm>
          <a:prstGeom prst="rect">
            <a:avLst/>
          </a:prstGeom>
        </p:spPr>
      </p:pic>
    </p:spTree>
    <p:extLst>
      <p:ext uri="{BB962C8B-B14F-4D97-AF65-F5344CB8AC3E}">
        <p14:creationId xmlns:p14="http://schemas.microsoft.com/office/powerpoint/2010/main" val="10294134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Interests</a:t>
            </a:r>
          </a:p>
        </p:txBody>
      </p:sp>
      <p:sp>
        <p:nvSpPr>
          <p:cNvPr id="3" name="Content Placeholder 2"/>
          <p:cNvSpPr>
            <a:spLocks noGrp="1"/>
          </p:cNvSpPr>
          <p:nvPr>
            <p:ph idx="1"/>
          </p:nvPr>
        </p:nvSpPr>
        <p:spPr/>
        <p:txBody>
          <a:bodyPr/>
          <a:lstStyle/>
          <a:p>
            <a:pPr marL="228600" lvl="3">
              <a:spcBef>
                <a:spcPts val="1000"/>
              </a:spcBef>
            </a:pPr>
            <a:r>
              <a:rPr lang="en-US" sz="2400" b="1" dirty="0"/>
              <a:t>Data </a:t>
            </a:r>
            <a:r>
              <a:rPr lang="en-US" sz="2400" b="1" dirty="0" smtClean="0"/>
              <a:t>Mining</a:t>
            </a:r>
          </a:p>
          <a:p>
            <a:pPr marL="228600" lvl="3">
              <a:spcBef>
                <a:spcPts val="1000"/>
              </a:spcBef>
            </a:pPr>
            <a:r>
              <a:rPr lang="en-US" sz="2400" b="1" dirty="0" smtClean="0"/>
              <a:t>Machine Learning</a:t>
            </a:r>
          </a:p>
          <a:p>
            <a:pPr marL="228600" lvl="3">
              <a:spcBef>
                <a:spcPts val="1000"/>
              </a:spcBef>
            </a:pPr>
            <a:r>
              <a:rPr lang="en-US" sz="2400" b="1" dirty="0" smtClean="0"/>
              <a:t>Natural </a:t>
            </a:r>
            <a:r>
              <a:rPr lang="en-US" sz="2400" b="1" dirty="0"/>
              <a:t>Language </a:t>
            </a:r>
            <a:r>
              <a:rPr lang="en-US" sz="2400" b="1" dirty="0" smtClean="0"/>
              <a:t>Processing</a:t>
            </a:r>
          </a:p>
          <a:p>
            <a:pPr marL="228600" lvl="3">
              <a:spcBef>
                <a:spcPts val="1000"/>
              </a:spcBef>
            </a:pPr>
            <a:endParaRPr lang="en-US" sz="2400" dirty="0"/>
          </a:p>
          <a:p>
            <a:pPr marL="228600" lvl="3">
              <a:spcBef>
                <a:spcPts val="1000"/>
              </a:spcBef>
            </a:pPr>
            <a:r>
              <a:rPr lang="en-US" sz="2400" b="1" i="1" dirty="0" smtClean="0"/>
              <a:t>Recommender Systems</a:t>
            </a:r>
          </a:p>
          <a:p>
            <a:pPr marL="228600" lvl="3">
              <a:spcBef>
                <a:spcPts val="1000"/>
              </a:spcBef>
            </a:pPr>
            <a:r>
              <a:rPr lang="en-US" sz="2400" b="1" i="1" dirty="0" smtClean="0"/>
              <a:t>Social Networks</a:t>
            </a:r>
          </a:p>
          <a:p>
            <a:pPr marL="228600" lvl="3">
              <a:spcBef>
                <a:spcPts val="1000"/>
              </a:spcBef>
            </a:pPr>
            <a:r>
              <a:rPr lang="en-US" sz="2400" b="1" i="1" dirty="0" smtClean="0"/>
              <a:t>AI</a:t>
            </a:r>
            <a:endParaRPr lang="en-US" sz="2400" b="1" i="1" dirty="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2</a:t>
            </a:fld>
            <a:endParaRPr lang="en-US"/>
          </a:p>
        </p:txBody>
      </p:sp>
    </p:spTree>
    <p:extLst>
      <p:ext uri="{BB962C8B-B14F-4D97-AF65-F5344CB8AC3E}">
        <p14:creationId xmlns:p14="http://schemas.microsoft.com/office/powerpoint/2010/main" val="262464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p:txBody>
          <a:bodyPr>
            <a:normAutofit fontScale="77500" lnSpcReduction="20000"/>
          </a:bodyPr>
          <a:lstStyle/>
          <a:p>
            <a:endParaRPr lang="zh-CN" altLang="en-US" sz="3100" dirty="0" smtClean="0"/>
          </a:p>
          <a:p>
            <a:endParaRPr lang="zh-CN" altLang="en-US" sz="3100" dirty="0"/>
          </a:p>
          <a:p>
            <a:endParaRPr lang="zh-CN" altLang="en-US" sz="3100" dirty="0" smtClean="0"/>
          </a:p>
          <a:p>
            <a:endParaRPr lang="zh-CN" altLang="en-US" sz="3100" dirty="0"/>
          </a:p>
          <a:p>
            <a:endParaRPr lang="zh-CN" altLang="en-US" sz="3100" dirty="0" smtClean="0"/>
          </a:p>
          <a:p>
            <a:endParaRPr lang="zh-CN" altLang="en-US" sz="3100" dirty="0" smtClean="0"/>
          </a:p>
          <a:p>
            <a:endParaRPr lang="zh-CN" altLang="en-US" sz="3100" dirty="0"/>
          </a:p>
          <a:p>
            <a:endParaRPr lang="zh-CN" altLang="en-US" sz="3100" dirty="0"/>
          </a:p>
          <a:p>
            <a:r>
              <a:rPr lang="en-US" altLang="zh-CN" sz="3100" dirty="0" err="1" smtClean="0"/>
              <a:t>Maxvote</a:t>
            </a:r>
            <a:r>
              <a:rPr kumimoji="1" lang="en-US" altLang="zh-CN" dirty="0"/>
              <a:t>, </a:t>
            </a:r>
            <a:r>
              <a:rPr kumimoji="1" lang="en-US" altLang="zh-CN" dirty="0" err="1"/>
              <a:t>ClusterHier</a:t>
            </a:r>
            <a:r>
              <a:rPr kumimoji="1" lang="en-US" altLang="zh-CN" dirty="0"/>
              <a:t>, </a:t>
            </a:r>
            <a:r>
              <a:rPr kumimoji="1" lang="en-US" altLang="zh-CN" dirty="0" err="1"/>
              <a:t>Avg</a:t>
            </a:r>
            <a:r>
              <a:rPr kumimoji="1" lang="en-US" altLang="zh-CN" dirty="0"/>
              <a:t> can only predict home location of users who have check-in data:</a:t>
            </a:r>
            <a:r>
              <a:rPr lang="hr-HR" altLang="zh-CN" dirty="0"/>
              <a:t>16.7% </a:t>
            </a:r>
            <a:endParaRPr lang="zh-CN" altLang="en-US" dirty="0"/>
          </a:p>
          <a:p>
            <a:r>
              <a:rPr lang="en-US" altLang="zh-CN" dirty="0" smtClean="0"/>
              <a:t>HLIA</a:t>
            </a:r>
            <a:r>
              <a:rPr lang="en-US" altLang="zh-CN" dirty="0"/>
              <a:t>: accuracy of </a:t>
            </a:r>
            <a:r>
              <a:rPr lang="pt-BR" altLang="zh-CN" dirty="0"/>
              <a:t>92.1% </a:t>
            </a:r>
            <a:r>
              <a:rPr lang="pt-BR" altLang="zh-CN" dirty="0" err="1"/>
              <a:t>when</a:t>
            </a:r>
            <a:r>
              <a:rPr lang="pt-BR" altLang="zh-CN" dirty="0"/>
              <a:t> </a:t>
            </a:r>
            <a:r>
              <a:rPr lang="pt-BR" altLang="zh-CN" dirty="0" err="1"/>
              <a:t>average</a:t>
            </a:r>
            <a:r>
              <a:rPr lang="pt-BR" altLang="zh-CN" dirty="0"/>
              <a:t> check-in </a:t>
            </a:r>
            <a:r>
              <a:rPr lang="pt-BR" altLang="zh-CN" dirty="0" err="1"/>
              <a:t>number</a:t>
            </a:r>
            <a:r>
              <a:rPr lang="pt-BR" altLang="zh-CN" dirty="0"/>
              <a:t> </a:t>
            </a:r>
            <a:r>
              <a:rPr lang="pt-BR" altLang="zh-CN" dirty="0" err="1"/>
              <a:t>is</a:t>
            </a:r>
            <a:r>
              <a:rPr lang="pt-BR" altLang="zh-CN" dirty="0"/>
              <a:t> </a:t>
            </a:r>
            <a:r>
              <a:rPr lang="pt-BR" altLang="zh-CN" dirty="0" err="1"/>
              <a:t>only</a:t>
            </a:r>
            <a:r>
              <a:rPr lang="pt-BR" altLang="zh-CN" dirty="0"/>
              <a:t> </a:t>
            </a:r>
            <a:r>
              <a:rPr lang="pt-BR" altLang="zh-CN" dirty="0" err="1"/>
              <a:t>about</a:t>
            </a:r>
            <a:r>
              <a:rPr lang="pt-BR" altLang="zh-CN" dirty="0"/>
              <a:t> 2.7 </a:t>
            </a:r>
            <a:r>
              <a:rPr lang="pt-BR" altLang="zh-CN" dirty="0" err="1"/>
              <a:t>and</a:t>
            </a:r>
            <a:r>
              <a:rPr lang="pt-BR" altLang="zh-CN" dirty="0"/>
              <a:t> </a:t>
            </a:r>
            <a:r>
              <a:rPr lang="pt-BR" altLang="zh-CN" dirty="0" err="1"/>
              <a:t>achieves</a:t>
            </a:r>
            <a:r>
              <a:rPr lang="pt-BR" altLang="zh-CN" dirty="0"/>
              <a:t> </a:t>
            </a:r>
            <a:r>
              <a:rPr lang="pt-BR" altLang="zh-CN" dirty="0" err="1"/>
              <a:t>the</a:t>
            </a:r>
            <a:r>
              <a:rPr lang="pt-BR" altLang="zh-CN" dirty="0"/>
              <a:t> </a:t>
            </a:r>
            <a:r>
              <a:rPr lang="pt-BR" altLang="zh-CN" dirty="0" err="1"/>
              <a:t>best</a:t>
            </a:r>
            <a:r>
              <a:rPr lang="pt-BR" altLang="zh-CN" dirty="0"/>
              <a:t> performance </a:t>
            </a:r>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20</a:t>
            </a:fld>
            <a:endParaRPr lang="en-US"/>
          </a:p>
        </p:txBody>
      </p:sp>
      <p:pic>
        <p:nvPicPr>
          <p:cNvPr id="5" name="Picture 4"/>
          <p:cNvPicPr>
            <a:picLocks noChangeAspect="1"/>
          </p:cNvPicPr>
          <p:nvPr/>
        </p:nvPicPr>
        <p:blipFill>
          <a:blip r:embed="rId2"/>
          <a:stretch>
            <a:fillRect/>
          </a:stretch>
        </p:blipFill>
        <p:spPr>
          <a:xfrm>
            <a:off x="3843580" y="495946"/>
            <a:ext cx="5317210" cy="4402785"/>
          </a:xfrm>
          <a:prstGeom prst="rect">
            <a:avLst/>
          </a:prstGeom>
        </p:spPr>
      </p:pic>
    </p:spTree>
    <p:extLst>
      <p:ext uri="{BB962C8B-B14F-4D97-AF65-F5344CB8AC3E}">
        <p14:creationId xmlns:p14="http://schemas.microsoft.com/office/powerpoint/2010/main" val="5471976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HLIA</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zh-CN" altLang="en-US" dirty="0" smtClean="0"/>
          </a:p>
          <a:p>
            <a:endParaRPr lang="en-US" dirty="0"/>
          </a:p>
          <a:p>
            <a:r>
              <a:rPr lang="en-US" altLang="zh-CN" dirty="0" smtClean="0"/>
              <a:t>A</a:t>
            </a:r>
            <a:r>
              <a:rPr lang="en-US" altLang="zh-CN" dirty="0" smtClean="0"/>
              <a:t>ccuracy </a:t>
            </a:r>
            <a:r>
              <a:rPr lang="en-US" altLang="zh-CN" dirty="0"/>
              <a:t>of </a:t>
            </a:r>
            <a:r>
              <a:rPr lang="en-US" altLang="zh-CN" dirty="0" smtClean="0"/>
              <a:t>67.7% </a:t>
            </a:r>
            <a:r>
              <a:rPr lang="en-US" altLang="zh-CN" dirty="0"/>
              <a:t>when only 16.7% have check-in data and 20% of users don’t have home </a:t>
            </a:r>
            <a:r>
              <a:rPr lang="en-US" altLang="zh-CN" dirty="0" smtClean="0"/>
              <a:t>location</a:t>
            </a:r>
          </a:p>
          <a:p>
            <a:r>
              <a:rPr lang="en-US" altLang="zh-CN" dirty="0"/>
              <a:t>O</a:t>
            </a:r>
            <a:r>
              <a:rPr lang="en-US" altLang="zh-CN" dirty="0" smtClean="0"/>
              <a:t>utperforming </a:t>
            </a:r>
            <a:r>
              <a:rPr lang="en-US" altLang="zh-CN" dirty="0"/>
              <a:t>stat-of-the-art methods by about </a:t>
            </a:r>
            <a:r>
              <a:rPr lang="en-US" altLang="zh-CN" dirty="0" smtClean="0"/>
              <a:t>14.7</a:t>
            </a:r>
            <a:r>
              <a:rPr lang="en-US" altLang="zh-CN" dirty="0" smtClean="0"/>
              <a:t>%</a:t>
            </a:r>
            <a:endParaRPr lang="en-US" altLang="zh-CN" dirty="0"/>
          </a:p>
          <a:p>
            <a:pPr marL="0" indent="0">
              <a:buNone/>
            </a:pPr>
            <a:endParaRPr lang="en-US" altLang="zh-CN" dirty="0" smtClean="0"/>
          </a:p>
          <a:p>
            <a:endParaRPr lang="en-US" altLang="zh-CN" dirty="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21</a:t>
            </a:fld>
            <a:endParaRPr lang="en-US"/>
          </a:p>
        </p:txBody>
      </p:sp>
      <p:pic>
        <p:nvPicPr>
          <p:cNvPr id="5" name="Content Placeholder 4"/>
          <p:cNvPicPr>
            <a:picLocks noChangeAspect="1"/>
          </p:cNvPicPr>
          <p:nvPr/>
        </p:nvPicPr>
        <p:blipFill>
          <a:blip r:embed="rId2"/>
          <a:stretch>
            <a:fillRect/>
          </a:stretch>
        </p:blipFill>
        <p:spPr>
          <a:xfrm>
            <a:off x="3524715" y="365125"/>
            <a:ext cx="5880100" cy="4203700"/>
          </a:xfrm>
          <a:prstGeom prst="rect">
            <a:avLst/>
          </a:prstGeom>
        </p:spPr>
      </p:pic>
    </p:spTree>
    <p:extLst>
      <p:ext uri="{BB962C8B-B14F-4D97-AF65-F5344CB8AC3E}">
        <p14:creationId xmlns:p14="http://schemas.microsoft.com/office/powerpoint/2010/main" val="1769396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Sparse</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smtClean="0"/>
          </a:p>
          <a:p>
            <a:pPr marL="0" indent="0">
              <a:buNone/>
            </a:pPr>
            <a:endParaRPr lang="en-US" dirty="0"/>
          </a:p>
          <a:p>
            <a:endParaRPr lang="zh-CN" altLang="en-US" dirty="0" smtClean="0"/>
          </a:p>
          <a:p>
            <a:endParaRPr lang="zh-CN" altLang="en-US" dirty="0"/>
          </a:p>
          <a:p>
            <a:r>
              <a:rPr lang="en-US" dirty="0" smtClean="0"/>
              <a:t>HLIA </a:t>
            </a:r>
            <a:r>
              <a:rPr lang="en-US" dirty="0"/>
              <a:t>significantly outperforms UDI by 71.5</a:t>
            </a:r>
            <a:r>
              <a:rPr lang="en-US" dirty="0" smtClean="0"/>
              <a:t>%.</a:t>
            </a:r>
          </a:p>
          <a:p>
            <a:r>
              <a:rPr lang="en-US" dirty="0"/>
              <a:t>HLIA outperforms UDI even more when more users don’t have home location. </a:t>
            </a:r>
            <a:r>
              <a:rPr lang="en-US" dirty="0" smtClean="0"/>
              <a:t> </a:t>
            </a:r>
            <a:endParaRPr lang="en-US" dirty="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22</a:t>
            </a:fld>
            <a:endParaRPr lang="en-US"/>
          </a:p>
        </p:txBody>
      </p:sp>
      <p:pic>
        <p:nvPicPr>
          <p:cNvPr id="5" name="Content Placeholder 4"/>
          <p:cNvPicPr>
            <a:picLocks noChangeAspect="1"/>
          </p:cNvPicPr>
          <p:nvPr/>
        </p:nvPicPr>
        <p:blipFill>
          <a:blip r:embed="rId2"/>
          <a:stretch>
            <a:fillRect/>
          </a:stretch>
        </p:blipFill>
        <p:spPr>
          <a:xfrm>
            <a:off x="3578082" y="365125"/>
            <a:ext cx="5793351" cy="4351338"/>
          </a:xfrm>
          <a:prstGeom prst="rect">
            <a:avLst/>
          </a:prstGeom>
        </p:spPr>
      </p:pic>
    </p:spTree>
    <p:extLst>
      <p:ext uri="{BB962C8B-B14F-4D97-AF65-F5344CB8AC3E}">
        <p14:creationId xmlns:p14="http://schemas.microsoft.com/office/powerpoint/2010/main" val="1786571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 under different error distances</a:t>
            </a:r>
            <a:endParaRPr lang="en-US" dirty="0"/>
          </a:p>
        </p:txBody>
      </p:sp>
      <p:pic>
        <p:nvPicPr>
          <p:cNvPr id="5" name="Content Placeholder 4"/>
          <p:cNvPicPr>
            <a:picLocks noGrp="1" noChangeAspect="1"/>
          </p:cNvPicPr>
          <p:nvPr>
            <p:ph idx="1"/>
          </p:nvPr>
        </p:nvPicPr>
        <p:blipFill>
          <a:blip r:embed="rId2"/>
          <a:stretch>
            <a:fillRect/>
          </a:stretch>
        </p:blipFill>
        <p:spPr>
          <a:xfrm>
            <a:off x="3302000" y="2197894"/>
            <a:ext cx="5588000" cy="3606800"/>
          </a:xfrm>
          <a:prstGeom prst="rect">
            <a:avLst/>
          </a:prstGeom>
        </p:spPr>
      </p:pic>
      <p:sp>
        <p:nvSpPr>
          <p:cNvPr id="4" name="Slide Number Placeholder 3"/>
          <p:cNvSpPr>
            <a:spLocks noGrp="1"/>
          </p:cNvSpPr>
          <p:nvPr>
            <p:ph type="sldNum" sz="quarter" idx="12"/>
          </p:nvPr>
        </p:nvSpPr>
        <p:spPr/>
        <p:txBody>
          <a:bodyPr/>
          <a:lstStyle/>
          <a:p>
            <a:fld id="{CFFC395C-AFA1-4027-B557-79AC56F530C3}" type="slidenum">
              <a:rPr lang="en-US" smtClean="0"/>
              <a:t>23</a:t>
            </a:fld>
            <a:endParaRPr lang="en-US"/>
          </a:p>
        </p:txBody>
      </p:sp>
    </p:spTree>
    <p:extLst>
      <p:ext uri="{BB962C8B-B14F-4D97-AF65-F5344CB8AC3E}">
        <p14:creationId xmlns:p14="http://schemas.microsoft.com/office/powerpoint/2010/main" val="13846096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2702649" y="1690688"/>
            <a:ext cx="6786702" cy="4486275"/>
          </a:xfrm>
          <a:prstGeom prst="rect">
            <a:avLst/>
          </a:prstGeom>
        </p:spPr>
      </p:pic>
      <p:sp>
        <p:nvSpPr>
          <p:cNvPr id="4" name="Slide Number Placeholder 3"/>
          <p:cNvSpPr>
            <a:spLocks noGrp="1"/>
          </p:cNvSpPr>
          <p:nvPr>
            <p:ph type="sldNum" sz="quarter" idx="12"/>
          </p:nvPr>
        </p:nvSpPr>
        <p:spPr/>
        <p:txBody>
          <a:bodyPr/>
          <a:lstStyle/>
          <a:p>
            <a:fld id="{CFFC395C-AFA1-4027-B557-79AC56F530C3}" type="slidenum">
              <a:rPr lang="en-US" smtClean="0"/>
              <a:t>24</a:t>
            </a:fld>
            <a:endParaRPr lang="en-US"/>
          </a:p>
        </p:txBody>
      </p:sp>
    </p:spTree>
    <p:extLst>
      <p:ext uri="{BB962C8B-B14F-4D97-AF65-F5344CB8AC3E}">
        <p14:creationId xmlns:p14="http://schemas.microsoft.com/office/powerpoint/2010/main" val="17076529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Conclusion</a:t>
            </a:r>
            <a:endParaRPr lang="en-US" dirty="0"/>
          </a:p>
        </p:txBody>
      </p:sp>
      <p:sp>
        <p:nvSpPr>
          <p:cNvPr id="3" name="Content Placeholder 2"/>
          <p:cNvSpPr>
            <a:spLocks noGrp="1"/>
          </p:cNvSpPr>
          <p:nvPr>
            <p:ph idx="1"/>
          </p:nvPr>
        </p:nvSpPr>
        <p:spPr/>
        <p:txBody>
          <a:bodyPr/>
          <a:lstStyle/>
          <a:p>
            <a:pPr marL="400050" lvl="1" indent="0">
              <a:buNone/>
            </a:pPr>
            <a:r>
              <a:rPr lang="en-US" altLang="zh-CN" dirty="0"/>
              <a:t>We firstly propose a trust-based probabilistic model TSU</a:t>
            </a:r>
          </a:p>
          <a:p>
            <a:pPr marL="400050" lvl="1" indent="0">
              <a:buNone/>
            </a:pPr>
            <a:r>
              <a:rPr lang="en-US" altLang="zh-CN" dirty="0"/>
              <a:t>We firstly propose the idea of using social trust for HLI</a:t>
            </a:r>
          </a:p>
          <a:p>
            <a:pPr marL="400050" lvl="1" indent="0">
              <a:buNone/>
            </a:pPr>
            <a:r>
              <a:rPr lang="en-US" altLang="zh-CN" dirty="0"/>
              <a:t>We firstly propose the idea of using rating data for HLI</a:t>
            </a:r>
          </a:p>
          <a:p>
            <a:pPr marL="400050" lvl="1" indent="0">
              <a:buNone/>
            </a:pPr>
            <a:r>
              <a:rPr lang="en-US" altLang="zh-CN" dirty="0"/>
              <a:t>HLIA outperforms state-of-the-art methods greatly</a:t>
            </a:r>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25</a:t>
            </a:fld>
            <a:endParaRPr lang="en-US"/>
          </a:p>
        </p:txBody>
      </p:sp>
    </p:spTree>
    <p:extLst>
      <p:ext uri="{BB962C8B-B14F-4D97-AF65-F5344CB8AC3E}">
        <p14:creationId xmlns:p14="http://schemas.microsoft.com/office/powerpoint/2010/main" val="1116664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Conclusion</a:t>
            </a:r>
            <a:endParaRPr lang="en-US" dirty="0"/>
          </a:p>
        </p:txBody>
      </p:sp>
      <p:sp>
        <p:nvSpPr>
          <p:cNvPr id="3" name="Content Placeholder 2"/>
          <p:cNvSpPr>
            <a:spLocks noGrp="1"/>
          </p:cNvSpPr>
          <p:nvPr>
            <p:ph idx="1"/>
          </p:nvPr>
        </p:nvSpPr>
        <p:spPr/>
        <p:txBody>
          <a:bodyPr/>
          <a:lstStyle/>
          <a:p>
            <a:r>
              <a:rPr lang="en-US" altLang="zh-CN" dirty="0" smtClean="0"/>
              <a:t>We</a:t>
            </a:r>
            <a:r>
              <a:rPr lang="zh-CN" altLang="en-US" dirty="0" smtClean="0"/>
              <a:t> </a:t>
            </a:r>
            <a:r>
              <a:rPr lang="en-US" altLang="zh-CN" dirty="0" smtClean="0"/>
              <a:t>firstly </a:t>
            </a:r>
            <a:r>
              <a:rPr lang="en-US" altLang="zh-CN" dirty="0"/>
              <a:t>propose a trust-based probabilistic model </a:t>
            </a:r>
            <a:r>
              <a:rPr lang="en-US" altLang="zh-CN" dirty="0" smtClean="0"/>
              <a:t>TSU.</a:t>
            </a:r>
            <a:endParaRPr lang="zh-CN" altLang="en-US" dirty="0" smtClean="0"/>
          </a:p>
          <a:p>
            <a:r>
              <a:rPr lang="en-US" altLang="zh-CN" dirty="0" smtClean="0"/>
              <a:t>We </a:t>
            </a:r>
            <a:r>
              <a:rPr lang="en-US" altLang="zh-CN" dirty="0"/>
              <a:t>firstly propose the idea of using social trust for </a:t>
            </a:r>
            <a:r>
              <a:rPr lang="en-US" altLang="zh-CN" dirty="0" smtClean="0"/>
              <a:t>HLI.</a:t>
            </a:r>
            <a:endParaRPr lang="zh-CN" altLang="en-US" dirty="0" smtClean="0"/>
          </a:p>
          <a:p>
            <a:r>
              <a:rPr lang="en-US" altLang="zh-CN" dirty="0" smtClean="0"/>
              <a:t>We </a:t>
            </a:r>
            <a:r>
              <a:rPr lang="en-US" altLang="zh-CN" dirty="0"/>
              <a:t>firstly propose the idea of using rating data for </a:t>
            </a:r>
            <a:r>
              <a:rPr lang="en-US" altLang="zh-CN" dirty="0" smtClean="0"/>
              <a:t>HLI.</a:t>
            </a:r>
            <a:endParaRPr lang="zh-CN" altLang="en-US" dirty="0" smtClean="0"/>
          </a:p>
          <a:p>
            <a:r>
              <a:rPr lang="en-US" altLang="zh-CN" dirty="0" smtClean="0"/>
              <a:t>HLIA </a:t>
            </a:r>
            <a:r>
              <a:rPr lang="en-US" altLang="zh-CN" dirty="0"/>
              <a:t>outperforms state-of-the-art methods </a:t>
            </a:r>
            <a:r>
              <a:rPr lang="en-US" altLang="zh-CN" dirty="0" smtClean="0"/>
              <a:t>greatly.</a:t>
            </a: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26</a:t>
            </a:fld>
            <a:endParaRPr lang="en-US"/>
          </a:p>
        </p:txBody>
      </p:sp>
    </p:spTree>
    <p:extLst>
      <p:ext uri="{BB962C8B-B14F-4D97-AF65-F5344CB8AC3E}">
        <p14:creationId xmlns:p14="http://schemas.microsoft.com/office/powerpoint/2010/main" val="12007646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Future Works</a:t>
            </a:r>
            <a:endParaRPr kumimoji="1" lang="zh-CN" altLang="en-US" dirty="0"/>
          </a:p>
        </p:txBody>
      </p:sp>
      <p:sp>
        <p:nvSpPr>
          <p:cNvPr id="3" name="内容占位符 2"/>
          <p:cNvSpPr>
            <a:spLocks noGrp="1"/>
          </p:cNvSpPr>
          <p:nvPr>
            <p:ph idx="1"/>
          </p:nvPr>
        </p:nvSpPr>
        <p:spPr/>
        <p:txBody>
          <a:bodyPr/>
          <a:lstStyle/>
          <a:p>
            <a:r>
              <a:rPr kumimoji="1" lang="en-US" altLang="zh-CN" dirty="0" smtClean="0"/>
              <a:t>Use time information for Home Location Identification</a:t>
            </a:r>
          </a:p>
          <a:p>
            <a:r>
              <a:rPr kumimoji="1" lang="en-US" altLang="zh-CN" dirty="0" smtClean="0"/>
              <a:t>Improve Location-Based Services using HLIA</a:t>
            </a:r>
          </a:p>
          <a:p>
            <a:r>
              <a:rPr lang="en-US" altLang="zh-CN" dirty="0" smtClean="0"/>
              <a:t>Protect privacy </a:t>
            </a:r>
            <a:r>
              <a:rPr lang="en-US" altLang="zh-CN" dirty="0"/>
              <a:t>of users in social networks </a:t>
            </a:r>
          </a:p>
          <a:p>
            <a:endParaRPr kumimoji="1" lang="en-US" altLang="zh-CN" dirty="0" smtClean="0"/>
          </a:p>
          <a:p>
            <a:endParaRPr kumimoji="1" lang="zh-CN" altLang="en-US" dirty="0"/>
          </a:p>
        </p:txBody>
      </p:sp>
    </p:spTree>
    <p:extLst>
      <p:ext uri="{BB962C8B-B14F-4D97-AF65-F5344CB8AC3E}">
        <p14:creationId xmlns:p14="http://schemas.microsoft.com/office/powerpoint/2010/main" val="11159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zh-CN" altLang="en-US" sz="3200" dirty="0" smtClean="0"/>
              <a:t/>
            </a:r>
            <a:br>
              <a:rPr lang="zh-CN" altLang="en-US" sz="3200" dirty="0" smtClean="0"/>
            </a:br>
            <a:r>
              <a:rPr lang="en-US" altLang="zh-CN" sz="3200" dirty="0"/>
              <a:t>Context Aware Matrix Factorization for Event Recommendation in Event-based Social Networks </a:t>
            </a:r>
            <a:r>
              <a:rPr lang="en-US" dirty="0"/>
              <a:t/>
            </a:r>
            <a:br>
              <a:rPr lang="en-US" dirty="0"/>
            </a:br>
            <a:endParaRPr lang="en-US" dirty="0"/>
          </a:p>
        </p:txBody>
      </p:sp>
      <p:sp>
        <p:nvSpPr>
          <p:cNvPr id="3" name="Subtitle 2"/>
          <p:cNvSpPr>
            <a:spLocks noGrp="1"/>
          </p:cNvSpPr>
          <p:nvPr>
            <p:ph type="subTitle" idx="1"/>
          </p:nvPr>
        </p:nvSpPr>
        <p:spPr/>
        <p:txBody>
          <a:bodyPr/>
          <a:lstStyle/>
          <a:p>
            <a:r>
              <a:rPr lang="en-US" altLang="zh-CN" dirty="0" smtClean="0"/>
              <a:t>WI</a:t>
            </a:r>
            <a:r>
              <a:rPr lang="en-US" dirty="0" smtClean="0"/>
              <a:t> 2016</a:t>
            </a:r>
            <a:endParaRPr lang="zh-CN" altLang="en-US" dirty="0" smtClean="0"/>
          </a:p>
          <a:p>
            <a:endParaRPr lang="zh-CN" altLang="en-US" dirty="0"/>
          </a:p>
          <a:p>
            <a:r>
              <a:rPr lang="en-US" altLang="zh-CN" dirty="0" err="1" smtClean="0"/>
              <a:t>Yulong</a:t>
            </a:r>
            <a:r>
              <a:rPr lang="zh-CN" altLang="en-US" dirty="0" smtClean="0"/>
              <a:t> </a:t>
            </a:r>
            <a:r>
              <a:rPr lang="en-US" altLang="zh-CN" dirty="0" err="1" smtClean="0"/>
              <a:t>Gu</a:t>
            </a: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28</a:t>
            </a:fld>
            <a:endParaRPr lang="en-US"/>
          </a:p>
        </p:txBody>
      </p:sp>
      <p:pic>
        <p:nvPicPr>
          <p:cNvPr id="5" name="Picture 2" descr="E:\learning\research\Social_Action_Tracking\presentation\000-1-清华大学校徽_p1.png"/>
          <p:cNvPicPr>
            <a:picLocks noChangeAspect="1" noChangeArrowheads="1"/>
          </p:cNvPicPr>
          <p:nvPr/>
        </p:nvPicPr>
        <p:blipFill>
          <a:blip r:embed="rId2" cstate="print"/>
          <a:srcRect/>
          <a:stretch>
            <a:fillRect/>
          </a:stretch>
        </p:blipFill>
        <p:spPr bwMode="auto">
          <a:xfrm>
            <a:off x="9453838" y="23813"/>
            <a:ext cx="1214162" cy="1219200"/>
          </a:xfrm>
          <a:prstGeom prst="rect">
            <a:avLst/>
          </a:prstGeom>
          <a:noFill/>
        </p:spPr>
      </p:pic>
    </p:spTree>
    <p:extLst>
      <p:ext uri="{BB962C8B-B14F-4D97-AF65-F5344CB8AC3E}">
        <p14:creationId xmlns:p14="http://schemas.microsoft.com/office/powerpoint/2010/main" val="2075724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kumimoji="1" lang="en-US" altLang="zh-CN" sz="4800" dirty="0"/>
              <a:t>Event-based Social Networks</a:t>
            </a:r>
            <a:endParaRPr kumimoji="1" lang="zh-CN" altLang="en-US" sz="4800" dirty="0"/>
          </a:p>
        </p:txBody>
      </p:sp>
      <p:sp>
        <p:nvSpPr>
          <p:cNvPr id="3" name="内容占位符 2"/>
          <p:cNvSpPr>
            <a:spLocks noGrp="1"/>
          </p:cNvSpPr>
          <p:nvPr>
            <p:ph idx="1"/>
          </p:nvPr>
        </p:nvSpPr>
        <p:spPr>
          <a:xfrm>
            <a:off x="1847854" y="838201"/>
            <a:ext cx="8436219" cy="5410200"/>
          </a:xfrm>
        </p:spPr>
        <p:txBody>
          <a:bodyPr>
            <a:normAutofit fontScale="47500" lnSpcReduction="20000"/>
          </a:bodyPr>
          <a:lstStyle/>
          <a:p>
            <a:pPr marL="0" indent="0">
              <a:buNone/>
            </a:pPr>
            <a:r>
              <a:rPr kumimoji="1" lang="en-US" altLang="zh-CN" dirty="0"/>
              <a:t>	</a:t>
            </a:r>
            <a:r>
              <a:rPr kumimoji="1" lang="is-IS" altLang="zh-CN" dirty="0"/>
              <a:t> </a:t>
            </a:r>
            <a:endParaRPr kumimoji="1" lang="zh-CN" altLang="en-US" dirty="0" smtClean="0"/>
          </a:p>
          <a:p>
            <a:pPr marL="0" indent="0" algn="ctr">
              <a:buNone/>
            </a:pPr>
            <a:endParaRPr kumimoji="1" lang="zh-CN" altLang="en-US" dirty="0" smtClean="0"/>
          </a:p>
          <a:p>
            <a:pPr marL="0" indent="0" algn="ctr">
              <a:buNone/>
            </a:pPr>
            <a:endParaRPr kumimoji="1" lang="zh-CN" altLang="en-US" sz="8000" dirty="0" smtClean="0"/>
          </a:p>
          <a:p>
            <a:pPr marL="0" indent="0" algn="ctr">
              <a:buNone/>
            </a:pPr>
            <a:r>
              <a:rPr kumimoji="1" lang="is-IS" altLang="zh-CN" sz="8000" dirty="0" smtClean="0"/>
              <a:t>Online </a:t>
            </a:r>
            <a:r>
              <a:rPr kumimoji="1" lang="is-IS" altLang="zh-CN" sz="8000" dirty="0"/>
              <a:t>Interations </a:t>
            </a:r>
            <a:r>
              <a:rPr kumimoji="1" lang="is-IS" altLang="zh-CN" sz="8000" dirty="0" smtClean="0"/>
              <a:t> </a:t>
            </a:r>
            <a:r>
              <a:rPr kumimoji="1" lang="is-IS" altLang="zh-CN" sz="8000" dirty="0"/>
              <a:t>+ </a:t>
            </a:r>
            <a:r>
              <a:rPr kumimoji="1" lang="en-US" sz="8000" dirty="0" smtClean="0"/>
              <a:t>Offline Events</a:t>
            </a:r>
            <a:endParaRPr kumimoji="1" lang="zh-CN" altLang="en-US" sz="8000" dirty="0"/>
          </a:p>
          <a:p>
            <a:pPr marL="0" indent="0" algn="ctr">
              <a:buNone/>
            </a:pPr>
            <a:endParaRPr kumimoji="1" lang="zh-CN" altLang="en-US" sz="8000" dirty="0" smtClean="0"/>
          </a:p>
          <a:p>
            <a:pPr marL="0" indent="0" algn="ctr">
              <a:buNone/>
            </a:pPr>
            <a:endParaRPr kumimoji="1" lang="zh-CN" altLang="en-US" sz="8000" dirty="0"/>
          </a:p>
          <a:p>
            <a:pPr marL="0" indent="0" algn="ctr">
              <a:buNone/>
            </a:pPr>
            <a:endParaRPr kumimoji="1" lang="zh-CN" altLang="en-US" sz="8000" dirty="0" smtClean="0"/>
          </a:p>
          <a:p>
            <a:pPr marL="0" indent="0" algn="ctr">
              <a:buNone/>
            </a:pPr>
            <a:endParaRPr kumimoji="1" lang="zh-CN" altLang="en-US" sz="8000" dirty="0"/>
          </a:p>
          <a:p>
            <a:pPr marL="0" indent="0" algn="ctr">
              <a:buNone/>
            </a:pPr>
            <a:endParaRPr kumimoji="1" lang="zh-CN" altLang="en-US" sz="8000" dirty="0" smtClean="0"/>
          </a:p>
          <a:p>
            <a:pPr marL="0" indent="0" algn="ctr">
              <a:buNone/>
            </a:pPr>
            <a:endParaRPr kumimoji="1" lang="zh-CN" altLang="en-US" sz="8000" dirty="0"/>
          </a:p>
          <a:p>
            <a:pPr marL="0" indent="0" algn="ctr">
              <a:buNone/>
            </a:pPr>
            <a:endParaRPr lang="en-US" sz="2400" dirty="0"/>
          </a:p>
          <a:p>
            <a:pPr marL="0" indent="0">
              <a:buNone/>
            </a:pPr>
            <a:r>
              <a:rPr kumimoji="1" lang="en-US" altLang="zh-CN" sz="2400" dirty="0"/>
              <a:t>	</a:t>
            </a:r>
            <a:endParaRPr kumimoji="1" lang="en-US" altLang="zh-CN" dirty="0"/>
          </a:p>
          <a:p>
            <a:endParaRPr kumimoji="1" lang="zh-CN" altLang="en-US" dirty="0"/>
          </a:p>
        </p:txBody>
      </p:sp>
      <p:pic>
        <p:nvPicPr>
          <p:cNvPr id="4" name="Content Placeholder 3"/>
          <p:cNvPicPr>
            <a:picLocks noChangeAspect="1"/>
          </p:cNvPicPr>
          <p:nvPr/>
        </p:nvPicPr>
        <p:blipFill>
          <a:blip r:embed="rId2"/>
          <a:stretch>
            <a:fillRect/>
          </a:stretch>
        </p:blipFill>
        <p:spPr bwMode="auto">
          <a:xfrm>
            <a:off x="2439992" y="2290011"/>
            <a:ext cx="6666578" cy="4166937"/>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126" y="2864115"/>
            <a:ext cx="1981200" cy="9017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8707" y="4238892"/>
            <a:ext cx="1999619" cy="982655"/>
          </a:xfrm>
          <a:prstGeom prst="rect">
            <a:avLst/>
          </a:prstGeom>
        </p:spPr>
      </p:pic>
    </p:spTree>
    <p:extLst>
      <p:ext uri="{BB962C8B-B14F-4D97-AF65-F5344CB8AC3E}">
        <p14:creationId xmlns:p14="http://schemas.microsoft.com/office/powerpoint/2010/main" val="399822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sp>
        <p:nvSpPr>
          <p:cNvPr id="3" name="Content Placeholder 2"/>
          <p:cNvSpPr>
            <a:spLocks noGrp="1"/>
          </p:cNvSpPr>
          <p:nvPr>
            <p:ph idx="1"/>
          </p:nvPr>
        </p:nvSpPr>
        <p:spPr/>
        <p:txBody>
          <a:bodyPr>
            <a:normAutofit fontScale="77500" lnSpcReduction="20000"/>
          </a:bodyPr>
          <a:lstStyle/>
          <a:p>
            <a:r>
              <a:rPr lang="en-US" sz="3800" b="1" dirty="0" smtClean="0"/>
              <a:t>Social Networks:</a:t>
            </a:r>
          </a:p>
          <a:p>
            <a:pPr marL="0" indent="0">
              <a:buNone/>
            </a:pPr>
            <a:r>
              <a:rPr lang="en-US" dirty="0" smtClean="0"/>
              <a:t>	</a:t>
            </a:r>
            <a:r>
              <a:rPr lang="en-US" sz="3600" b="1" dirty="0"/>
              <a:t>User </a:t>
            </a:r>
            <a:r>
              <a:rPr lang="en-US" sz="3600" b="1" dirty="0" smtClean="0"/>
              <a:t>Profiling</a:t>
            </a:r>
            <a:endParaRPr lang="en-US" sz="3600" b="1" dirty="0"/>
          </a:p>
          <a:p>
            <a:pPr marL="0" indent="0">
              <a:buNone/>
            </a:pPr>
            <a:r>
              <a:rPr lang="en-US" dirty="0"/>
              <a:t>	</a:t>
            </a:r>
            <a:r>
              <a:rPr lang="en-US" dirty="0" smtClean="0"/>
              <a:t>	Home Location Identification[1]: Probabilistic Model</a:t>
            </a:r>
          </a:p>
          <a:p>
            <a:pPr marL="0" indent="0">
              <a:buNone/>
            </a:pPr>
            <a:r>
              <a:rPr lang="en-US" dirty="0"/>
              <a:t>	</a:t>
            </a:r>
            <a:r>
              <a:rPr lang="en-US" sz="3600" b="1" dirty="0"/>
              <a:t>Recommender </a:t>
            </a:r>
            <a:r>
              <a:rPr lang="en-US" sz="3600" b="1" dirty="0" smtClean="0"/>
              <a:t>Systems</a:t>
            </a:r>
            <a:endParaRPr lang="en-US" sz="3600" b="1" dirty="0"/>
          </a:p>
          <a:p>
            <a:pPr marL="0" indent="0">
              <a:buNone/>
            </a:pPr>
            <a:r>
              <a:rPr lang="en-US" dirty="0"/>
              <a:t>	</a:t>
            </a:r>
            <a:r>
              <a:rPr lang="en-US" dirty="0" smtClean="0"/>
              <a:t>	Event Recommendation[2]: Context-Aware Matrix Factorization</a:t>
            </a:r>
          </a:p>
          <a:p>
            <a:pPr marL="0" indent="0">
              <a:buNone/>
            </a:pPr>
            <a:r>
              <a:rPr lang="en-US" dirty="0"/>
              <a:t>	</a:t>
            </a:r>
            <a:r>
              <a:rPr lang="en-US" dirty="0" smtClean="0"/>
              <a:t>	Group Recommendation[3]: </a:t>
            </a:r>
            <a:r>
              <a:rPr lang="en-US" dirty="0"/>
              <a:t>Hybrid Neural Collaborative Filtering </a:t>
            </a:r>
            <a:endParaRPr lang="en-US" dirty="0" smtClean="0"/>
          </a:p>
          <a:p>
            <a:r>
              <a:rPr lang="en-US" sz="3800" b="1" dirty="0"/>
              <a:t>Artificial Intelligence:</a:t>
            </a:r>
          </a:p>
          <a:p>
            <a:pPr marL="0" indent="0">
              <a:buNone/>
            </a:pPr>
            <a:r>
              <a:rPr lang="en-US" dirty="0"/>
              <a:t>	</a:t>
            </a:r>
            <a:r>
              <a:rPr lang="en-US" sz="3600" b="1" dirty="0"/>
              <a:t>Knowledge Graph</a:t>
            </a:r>
          </a:p>
          <a:p>
            <a:pPr marL="0" indent="0">
              <a:buNone/>
            </a:pPr>
            <a:r>
              <a:rPr lang="en-US" dirty="0"/>
              <a:t>	</a:t>
            </a:r>
            <a:r>
              <a:rPr lang="en-US" dirty="0" smtClean="0"/>
              <a:t>	Relation Extraction[4]: Understanding texts in Web</a:t>
            </a:r>
          </a:p>
          <a:p>
            <a:pPr marL="0" indent="0">
              <a:buNone/>
            </a:pPr>
            <a:r>
              <a:rPr lang="en-US" dirty="0"/>
              <a:t>	</a:t>
            </a:r>
            <a:r>
              <a:rPr lang="en-US" sz="3600" b="1" dirty="0"/>
              <a:t>Activity Sensing</a:t>
            </a:r>
          </a:p>
          <a:p>
            <a:pPr marL="0" indent="0">
              <a:buNone/>
            </a:pPr>
            <a:r>
              <a:rPr lang="en-US" dirty="0"/>
              <a:t>	</a:t>
            </a:r>
            <a:r>
              <a:rPr lang="en-US" dirty="0" smtClean="0"/>
              <a:t>	Activity Recognition[5]: Conditional Random Fields Model</a:t>
            </a: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3</a:t>
            </a:fld>
            <a:endParaRPr lang="en-US"/>
          </a:p>
        </p:txBody>
      </p:sp>
    </p:spTree>
    <p:extLst>
      <p:ext uri="{BB962C8B-B14F-4D97-AF65-F5344CB8AC3E}">
        <p14:creationId xmlns:p14="http://schemas.microsoft.com/office/powerpoint/2010/main" val="19239562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Recommender</a:t>
            </a:r>
            <a:r>
              <a:rPr lang="zh-CN" altLang="en-US" dirty="0"/>
              <a:t> </a:t>
            </a:r>
            <a:r>
              <a:rPr lang="en-US" altLang="zh-CN" dirty="0"/>
              <a:t>Systems</a:t>
            </a:r>
            <a:endParaRPr lang="en-US" dirty="0"/>
          </a:p>
        </p:txBody>
      </p:sp>
      <p:sp>
        <p:nvSpPr>
          <p:cNvPr id="3" name="Content Placeholder 2"/>
          <p:cNvSpPr>
            <a:spLocks noGrp="1"/>
          </p:cNvSpPr>
          <p:nvPr>
            <p:ph idx="1"/>
          </p:nvPr>
        </p:nvSpPr>
        <p:spPr>
          <a:xfrm>
            <a:off x="309966" y="1286360"/>
            <a:ext cx="11685722" cy="5571640"/>
          </a:xfrm>
        </p:spPr>
        <p:txBody>
          <a:bodyPr>
            <a:normAutofit/>
          </a:bodyPr>
          <a:lstStyle/>
          <a:p>
            <a:r>
              <a:rPr lang="en-US" b="1" dirty="0"/>
              <a:t>Contend-based</a:t>
            </a:r>
            <a:r>
              <a:rPr lang="zh-CN" altLang="en-US" b="1" dirty="0"/>
              <a:t> </a:t>
            </a:r>
            <a:r>
              <a:rPr lang="en-US" altLang="zh-CN" b="1" dirty="0"/>
              <a:t>Recommender</a:t>
            </a:r>
            <a:r>
              <a:rPr lang="zh-CN" altLang="en-US" b="1" dirty="0"/>
              <a:t> </a:t>
            </a:r>
            <a:r>
              <a:rPr lang="en-US" altLang="zh-CN" b="1" dirty="0"/>
              <a:t>Systems</a:t>
            </a:r>
            <a:r>
              <a:rPr lang="en-US" altLang="zh-CN" b="1" dirty="0" smtClean="0"/>
              <a:t>:</a:t>
            </a:r>
            <a:endParaRPr lang="zh-CN" altLang="en-US" b="1" dirty="0" smtClean="0"/>
          </a:p>
          <a:p>
            <a:pPr marL="914400" lvl="2" indent="0">
              <a:buNone/>
            </a:pPr>
            <a:r>
              <a:rPr lang="en-US" altLang="zh-CN" sz="2400" dirty="0"/>
              <a:t>Idea:</a:t>
            </a:r>
            <a:r>
              <a:rPr lang="zh-CN" altLang="en-US" sz="2400" dirty="0"/>
              <a:t>  </a:t>
            </a:r>
            <a:r>
              <a:rPr lang="en-US" sz="2400" dirty="0" smtClean="0"/>
              <a:t>recommend </a:t>
            </a:r>
            <a:r>
              <a:rPr lang="en-US" sz="2400" dirty="0"/>
              <a:t>items similar to the ones that the users have preferred in the past </a:t>
            </a:r>
            <a:endParaRPr lang="zh-CN" altLang="en-US" sz="2400" dirty="0"/>
          </a:p>
          <a:p>
            <a:r>
              <a:rPr lang="en-US" b="1" dirty="0"/>
              <a:t>Collaborative filtering</a:t>
            </a:r>
            <a:r>
              <a:rPr lang="zh-CN" altLang="en-US" b="1" dirty="0"/>
              <a:t> </a:t>
            </a:r>
            <a:r>
              <a:rPr lang="en-US" altLang="zh-CN" b="1" dirty="0"/>
              <a:t>Recommender</a:t>
            </a:r>
            <a:r>
              <a:rPr lang="zh-CN" altLang="en-US" b="1" dirty="0"/>
              <a:t> </a:t>
            </a:r>
            <a:r>
              <a:rPr lang="en-US" altLang="zh-CN" b="1" dirty="0"/>
              <a:t>Systems</a:t>
            </a:r>
            <a:r>
              <a:rPr lang="zh-CN" altLang="en-US" b="1" dirty="0" smtClean="0"/>
              <a:t>：</a:t>
            </a:r>
          </a:p>
          <a:p>
            <a:pPr marL="0" indent="0">
              <a:buNone/>
            </a:pPr>
            <a:r>
              <a:rPr lang="zh-CN" altLang="en-US" dirty="0"/>
              <a:t>	</a:t>
            </a:r>
            <a:r>
              <a:rPr lang="en-US" altLang="zh-CN" dirty="0"/>
              <a:t>Idea:</a:t>
            </a:r>
            <a:r>
              <a:rPr lang="zh-CN" altLang="en-US" dirty="0"/>
              <a:t> </a:t>
            </a:r>
            <a:r>
              <a:rPr lang="zh-CN" altLang="en-US" dirty="0" smtClean="0"/>
              <a:t> </a:t>
            </a:r>
            <a:r>
              <a:rPr lang="en-US" sz="2400" dirty="0" smtClean="0"/>
              <a:t>evaluating </a:t>
            </a:r>
            <a:r>
              <a:rPr lang="en-US" sz="2400" dirty="0"/>
              <a:t>items through</a:t>
            </a:r>
            <a:r>
              <a:rPr lang="zh-CN" altLang="en-US" sz="2400" dirty="0"/>
              <a:t> </a:t>
            </a:r>
            <a:r>
              <a:rPr lang="en-US" sz="2400" dirty="0"/>
              <a:t>opinions of other people </a:t>
            </a:r>
            <a:endParaRPr lang="zh-CN" altLang="en-US" sz="2400" dirty="0"/>
          </a:p>
          <a:p>
            <a:pPr marL="0" indent="0">
              <a:buNone/>
            </a:pPr>
            <a:r>
              <a:rPr lang="zh-CN" altLang="en-US" sz="2400" dirty="0" smtClean="0"/>
              <a:t>	</a:t>
            </a:r>
            <a:r>
              <a:rPr lang="en-US" altLang="zh-CN" sz="2400" dirty="0" smtClean="0"/>
              <a:t>Methods</a:t>
            </a:r>
            <a:r>
              <a:rPr lang="en-US" altLang="zh-CN" sz="2400" dirty="0"/>
              <a:t>:</a:t>
            </a:r>
            <a:endParaRPr lang="zh-CN" altLang="en-US" dirty="0"/>
          </a:p>
          <a:p>
            <a:pPr marL="400050" lvl="1" indent="0">
              <a:buNone/>
            </a:pPr>
            <a:r>
              <a:rPr lang="zh-CN" altLang="en-US" dirty="0" smtClean="0"/>
              <a:t>		</a:t>
            </a:r>
            <a:r>
              <a:rPr lang="en-US" dirty="0" smtClean="0"/>
              <a:t>Memory-based </a:t>
            </a:r>
            <a:r>
              <a:rPr lang="en-US" dirty="0"/>
              <a:t>methods</a:t>
            </a:r>
            <a:r>
              <a:rPr lang="en-US" altLang="zh-CN" dirty="0"/>
              <a:t>:</a:t>
            </a:r>
            <a:r>
              <a:rPr lang="zh-CN" altLang="en-US" dirty="0"/>
              <a:t> </a:t>
            </a:r>
            <a:r>
              <a:rPr lang="zh-CN" altLang="en-US" dirty="0" smtClean="0"/>
              <a:t> </a:t>
            </a:r>
            <a:r>
              <a:rPr lang="en-US" altLang="zh-CN" sz="2000" dirty="0" smtClean="0"/>
              <a:t>using</a:t>
            </a:r>
            <a:r>
              <a:rPr lang="zh-CN" altLang="en-US" sz="2000" dirty="0" smtClean="0"/>
              <a:t> </a:t>
            </a:r>
            <a:r>
              <a:rPr lang="en-US" sz="2000" dirty="0"/>
              <a:t>whole user-item matrix </a:t>
            </a:r>
            <a:endParaRPr lang="zh-CN" altLang="en-US" sz="2000" dirty="0"/>
          </a:p>
          <a:p>
            <a:pPr marL="400050" lvl="1" indent="0">
              <a:buNone/>
            </a:pPr>
            <a:r>
              <a:rPr lang="zh-CN" altLang="en-US" sz="2000" dirty="0"/>
              <a:t>	</a:t>
            </a:r>
            <a:r>
              <a:rPr lang="zh-CN" altLang="en-US" sz="2000" dirty="0" smtClean="0"/>
              <a:t>		</a:t>
            </a:r>
            <a:r>
              <a:rPr lang="en-US" altLang="zh-CN" dirty="0" smtClean="0"/>
              <a:t>User-based</a:t>
            </a:r>
            <a:endParaRPr lang="zh-CN" altLang="en-US" dirty="0" smtClean="0"/>
          </a:p>
          <a:p>
            <a:pPr marL="400050" lvl="1" indent="0">
              <a:buNone/>
            </a:pPr>
            <a:r>
              <a:rPr lang="zh-CN" altLang="en-US" dirty="0"/>
              <a:t>	</a:t>
            </a:r>
            <a:r>
              <a:rPr lang="zh-CN" altLang="en-US" dirty="0" smtClean="0"/>
              <a:t>		</a:t>
            </a:r>
            <a:r>
              <a:rPr lang="en-US" altLang="zh-CN" dirty="0" smtClean="0"/>
              <a:t>item-based</a:t>
            </a:r>
            <a:endParaRPr lang="en-US" dirty="0"/>
          </a:p>
          <a:p>
            <a:pPr marL="400050" lvl="1" indent="0">
              <a:buNone/>
            </a:pPr>
            <a:r>
              <a:rPr lang="zh-CN" altLang="en-US" dirty="0" smtClean="0"/>
              <a:t>		</a:t>
            </a:r>
            <a:r>
              <a:rPr lang="en-US" dirty="0" smtClean="0"/>
              <a:t>Model-based </a:t>
            </a:r>
            <a:r>
              <a:rPr lang="en-US" dirty="0"/>
              <a:t>methods</a:t>
            </a:r>
            <a:r>
              <a:rPr lang="zh-CN" altLang="en-US" dirty="0"/>
              <a:t>：</a:t>
            </a:r>
            <a:r>
              <a:rPr lang="en-US" altLang="zh-CN" dirty="0"/>
              <a:t>using</a:t>
            </a:r>
            <a:r>
              <a:rPr lang="zh-CN" altLang="en-US" dirty="0"/>
              <a:t> </a:t>
            </a:r>
            <a:r>
              <a:rPr lang="en-US" altLang="zh-CN" sz="2000" dirty="0"/>
              <a:t>latent</a:t>
            </a:r>
            <a:r>
              <a:rPr lang="zh-CN" altLang="en-US" sz="2000" dirty="0"/>
              <a:t> </a:t>
            </a:r>
            <a:r>
              <a:rPr lang="en-US" altLang="zh-CN" sz="2000" dirty="0"/>
              <a:t>factors</a:t>
            </a:r>
            <a:endParaRPr lang="zh-CN" altLang="en-US" sz="2000" dirty="0"/>
          </a:p>
          <a:p>
            <a:pPr marL="400050" lvl="1" indent="0">
              <a:buNone/>
            </a:pPr>
            <a:r>
              <a:rPr lang="zh-CN" altLang="en-US" sz="2000" dirty="0"/>
              <a:t>	</a:t>
            </a:r>
            <a:r>
              <a:rPr lang="zh-CN" altLang="en-US" sz="2000" dirty="0" smtClean="0"/>
              <a:t>		</a:t>
            </a:r>
            <a:r>
              <a:rPr lang="en-US" altLang="zh-CN" dirty="0" smtClean="0"/>
              <a:t>Matrix</a:t>
            </a:r>
            <a:r>
              <a:rPr lang="zh-CN" altLang="en-US" dirty="0" smtClean="0"/>
              <a:t> </a:t>
            </a:r>
            <a:r>
              <a:rPr lang="en-US" altLang="zh-CN" dirty="0"/>
              <a:t>Factorization</a:t>
            </a:r>
            <a:endParaRPr lang="en-US" dirty="0"/>
          </a:p>
          <a:p>
            <a:pPr marL="0" indent="0">
              <a:buNone/>
            </a:pPr>
            <a:endParaRPr lang="zh-CN" altLang="en-US" dirty="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30</a:t>
            </a:fld>
            <a:endParaRPr lang="en-US"/>
          </a:p>
        </p:txBody>
      </p:sp>
    </p:spTree>
    <p:extLst>
      <p:ext uri="{BB962C8B-B14F-4D97-AF65-F5344CB8AC3E}">
        <p14:creationId xmlns:p14="http://schemas.microsoft.com/office/powerpoint/2010/main" val="1507660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Challenge of Event Recommendation Problem</a:t>
            </a:r>
          </a:p>
        </p:txBody>
      </p:sp>
      <p:sp>
        <p:nvSpPr>
          <p:cNvPr id="3" name="Content Placeholder 2"/>
          <p:cNvSpPr>
            <a:spLocks noGrp="1"/>
          </p:cNvSpPr>
          <p:nvPr>
            <p:ph idx="1"/>
          </p:nvPr>
        </p:nvSpPr>
        <p:spPr/>
        <p:txBody>
          <a:bodyPr/>
          <a:lstStyle/>
          <a:p>
            <a:r>
              <a:rPr lang="en-US" dirty="0"/>
              <a:t>Extreme</a:t>
            </a:r>
            <a:r>
              <a:rPr lang="zh-CN" altLang="en-US" dirty="0"/>
              <a:t> </a:t>
            </a:r>
            <a:r>
              <a:rPr lang="en-US" altLang="zh-CN" dirty="0" err="1"/>
              <a:t>sparsity</a:t>
            </a:r>
            <a:r>
              <a:rPr lang="en-US" dirty="0"/>
              <a:t>: </a:t>
            </a:r>
          </a:p>
          <a:p>
            <a:pPr marL="0" indent="0">
              <a:buNone/>
            </a:pPr>
            <a:r>
              <a:rPr lang="en-US" sz="2400" dirty="0"/>
              <a:t>	events have short life time</a:t>
            </a:r>
          </a:p>
          <a:p>
            <a:r>
              <a:rPr lang="en-US" dirty="0"/>
              <a:t>Serious cold-start problem:</a:t>
            </a:r>
          </a:p>
          <a:p>
            <a:pPr marL="0" indent="0">
              <a:buNone/>
            </a:pPr>
            <a:r>
              <a:rPr lang="en-US" sz="2400" dirty="0"/>
              <a:t>	New events are </a:t>
            </a:r>
            <a:r>
              <a:rPr lang="en-US" sz="2400" dirty="0" err="1"/>
              <a:t>RSVPed</a:t>
            </a:r>
            <a:r>
              <a:rPr lang="en-US" sz="2400" dirty="0"/>
              <a:t> by few users</a:t>
            </a:r>
          </a:p>
          <a:p>
            <a:r>
              <a:rPr lang="en-US" dirty="0"/>
              <a:t>Implicit feedbacks:</a:t>
            </a:r>
          </a:p>
          <a:p>
            <a:pPr marL="0" indent="0">
              <a:buNone/>
            </a:pPr>
            <a:r>
              <a:rPr lang="en-US" sz="2400" dirty="0"/>
              <a:t>	there </a:t>
            </a:r>
            <a:r>
              <a:rPr lang="en-US" altLang="zh-CN" sz="2400" dirty="0"/>
              <a:t>is</a:t>
            </a:r>
            <a:r>
              <a:rPr lang="zh-CN" altLang="en-US" sz="2400" dirty="0"/>
              <a:t> </a:t>
            </a:r>
            <a:r>
              <a:rPr lang="en-US" sz="2400" dirty="0"/>
              <a:t>no explicit rating data</a:t>
            </a:r>
            <a:endParaRPr lang="en-US" dirty="0" smtClean="0"/>
          </a:p>
          <a:p>
            <a:pPr marL="0" indent="0">
              <a:buNone/>
            </a:pPr>
            <a:endParaRPr lang="en-US" dirty="0"/>
          </a:p>
        </p:txBody>
      </p:sp>
    </p:spTree>
    <p:extLst>
      <p:ext uri="{BB962C8B-B14F-4D97-AF65-F5344CB8AC3E}">
        <p14:creationId xmlns:p14="http://schemas.microsoft.com/office/powerpoint/2010/main" val="1200439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Event Recommendation in EBSNs </a:t>
            </a:r>
          </a:p>
        </p:txBody>
      </p:sp>
      <p:sp>
        <p:nvSpPr>
          <p:cNvPr id="3" name="Content Placeholder 2"/>
          <p:cNvSpPr>
            <a:spLocks noGrp="1"/>
          </p:cNvSpPr>
          <p:nvPr>
            <p:ph idx="1"/>
          </p:nvPr>
        </p:nvSpPr>
        <p:spPr/>
        <p:txBody>
          <a:bodyPr/>
          <a:lstStyle/>
          <a:p>
            <a:r>
              <a:rPr lang="en-US" sz="2400" dirty="0"/>
              <a:t>Bayesian matrix </a:t>
            </a:r>
            <a:r>
              <a:rPr lang="en-US" sz="2400" dirty="0" smtClean="0"/>
              <a:t>factorizatio</a:t>
            </a:r>
            <a:r>
              <a:rPr lang="en-US" altLang="zh-CN" sz="2400" dirty="0" smtClean="0"/>
              <a:t>n[6]</a:t>
            </a:r>
            <a:endParaRPr lang="zh-CN" altLang="en-US" sz="2400" dirty="0"/>
          </a:p>
          <a:p>
            <a:r>
              <a:rPr lang="en-US" altLang="zh-CN" sz="2400" dirty="0"/>
              <a:t>SVD</a:t>
            </a:r>
            <a:r>
              <a:rPr lang="zh-CN" altLang="en-US" sz="2400" dirty="0"/>
              <a:t> </a:t>
            </a:r>
            <a:r>
              <a:rPr lang="en-US" sz="2400" dirty="0"/>
              <a:t>with Multi-Factor Neighborhood </a:t>
            </a:r>
            <a:r>
              <a:rPr lang="en-US" sz="2400" dirty="0" smtClean="0"/>
              <a:t>model</a:t>
            </a:r>
            <a:r>
              <a:rPr lang="en-US" altLang="zh-CN" sz="2400" dirty="0" smtClean="0"/>
              <a:t>[7]</a:t>
            </a:r>
            <a:endParaRPr lang="zh-CN" altLang="en-US" sz="2400" dirty="0"/>
          </a:p>
          <a:p>
            <a:r>
              <a:rPr lang="en-US" altLang="zh-CN" sz="2400" dirty="0"/>
              <a:t>Learn-to-rank</a:t>
            </a:r>
            <a:r>
              <a:rPr lang="zh-CN" altLang="en-US" sz="2400" dirty="0"/>
              <a:t> </a:t>
            </a:r>
            <a:r>
              <a:rPr lang="en-US" altLang="zh-CN" sz="2400" dirty="0" smtClean="0"/>
              <a:t>model[8]</a:t>
            </a:r>
            <a:endParaRPr lang="en-US" sz="2400" dirty="0"/>
          </a:p>
          <a:p>
            <a:pPr marL="0" indent="0">
              <a:buNone/>
            </a:pPr>
            <a:endParaRPr lang="en-US" dirty="0"/>
          </a:p>
          <a:p>
            <a:endParaRPr lang="en-US" dirty="0"/>
          </a:p>
        </p:txBody>
      </p:sp>
    </p:spTree>
    <p:extLst>
      <p:ext uri="{BB962C8B-B14F-4D97-AF65-F5344CB8AC3E}">
        <p14:creationId xmlns:p14="http://schemas.microsoft.com/office/powerpoint/2010/main" val="1935357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Idea</a:t>
            </a:r>
            <a:r>
              <a:rPr lang="zh-CN" altLang="en-US" dirty="0" smtClean="0"/>
              <a:t> </a:t>
            </a:r>
            <a:r>
              <a:rPr lang="en-US" altLang="zh-CN" dirty="0" smtClean="0"/>
              <a:t>of</a:t>
            </a:r>
            <a:r>
              <a:rPr lang="zh-CN" altLang="en-US" dirty="0" smtClean="0"/>
              <a:t> </a:t>
            </a:r>
            <a:r>
              <a:rPr lang="en-US" altLang="zh-CN" dirty="0" smtClean="0"/>
              <a:t>Model</a:t>
            </a:r>
            <a:endParaRPr lang="en-US" dirty="0"/>
          </a:p>
        </p:txBody>
      </p:sp>
      <p:sp>
        <p:nvSpPr>
          <p:cNvPr id="3" name="Content Placeholder 2"/>
          <p:cNvSpPr>
            <a:spLocks noGrp="1"/>
          </p:cNvSpPr>
          <p:nvPr>
            <p:ph idx="1"/>
          </p:nvPr>
        </p:nvSpPr>
        <p:spPr/>
        <p:txBody>
          <a:bodyPr/>
          <a:lstStyle/>
          <a:p>
            <a:r>
              <a:rPr lang="en-US" dirty="0"/>
              <a:t>Matrix Factorization</a:t>
            </a:r>
            <a:r>
              <a:rPr lang="en-US" altLang="zh-CN" dirty="0"/>
              <a:t>:</a:t>
            </a:r>
            <a:r>
              <a:rPr lang="zh-CN" altLang="en-US" dirty="0"/>
              <a:t> </a:t>
            </a:r>
          </a:p>
          <a:p>
            <a:pPr marL="800100" lvl="2" indent="0">
              <a:buNone/>
            </a:pPr>
            <a:r>
              <a:rPr lang="en-US" dirty="0" smtClean="0"/>
              <a:t>model </a:t>
            </a:r>
            <a:r>
              <a:rPr lang="en-US" dirty="0"/>
              <a:t>implicit feedbacks which are the RSVPs from users to events </a:t>
            </a:r>
            <a:endParaRPr lang="zh-CN" altLang="en-US" dirty="0" smtClean="0"/>
          </a:p>
          <a:p>
            <a:pPr marL="400050" lvl="1" indent="0">
              <a:buNone/>
            </a:pPr>
            <a:endParaRPr lang="zh-CN" altLang="en-US" sz="2000" dirty="0"/>
          </a:p>
          <a:p>
            <a:r>
              <a:rPr lang="en-US" dirty="0"/>
              <a:t>Linear contextual feature model</a:t>
            </a:r>
            <a:r>
              <a:rPr lang="en-US" altLang="zh-CN" dirty="0"/>
              <a:t>:</a:t>
            </a:r>
            <a:r>
              <a:rPr lang="zh-CN" altLang="en-US" dirty="0"/>
              <a:t> </a:t>
            </a:r>
          </a:p>
          <a:p>
            <a:pPr marL="400050" lvl="1" indent="0">
              <a:buNone/>
            </a:pPr>
            <a:r>
              <a:rPr lang="en-US" dirty="0"/>
              <a:t>	</a:t>
            </a:r>
            <a:r>
              <a:rPr lang="en-US" altLang="zh-CN" dirty="0"/>
              <a:t>model</a:t>
            </a:r>
            <a:r>
              <a:rPr lang="zh-CN" altLang="en-US" dirty="0"/>
              <a:t> </a:t>
            </a:r>
            <a:r>
              <a:rPr lang="en-US" dirty="0"/>
              <a:t>explicit contextual features </a:t>
            </a:r>
          </a:p>
          <a:p>
            <a:endParaRPr lang="en-US" dirty="0"/>
          </a:p>
          <a:p>
            <a:endParaRPr lang="en-US" dirty="0"/>
          </a:p>
        </p:txBody>
      </p:sp>
    </p:spTree>
    <p:extLst>
      <p:ext uri="{BB962C8B-B14F-4D97-AF65-F5344CB8AC3E}">
        <p14:creationId xmlns:p14="http://schemas.microsoft.com/office/powerpoint/2010/main" val="1398614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Matrix</a:t>
            </a:r>
            <a:r>
              <a:rPr lang="zh-CN" altLang="en-US" dirty="0" smtClean="0"/>
              <a:t> </a:t>
            </a:r>
            <a:r>
              <a:rPr lang="en-US" altLang="zh-CN" dirty="0" smtClean="0"/>
              <a:t>Factorization</a:t>
            </a:r>
            <a:endParaRPr lang="en-US" dirty="0"/>
          </a:p>
        </p:txBody>
      </p:sp>
      <p:pic>
        <p:nvPicPr>
          <p:cNvPr id="5" name="Picture 4"/>
          <p:cNvPicPr>
            <a:picLocks noChangeAspect="1"/>
          </p:cNvPicPr>
          <p:nvPr/>
        </p:nvPicPr>
        <p:blipFill>
          <a:blip r:embed="rId2"/>
          <a:stretch>
            <a:fillRect/>
          </a:stretch>
        </p:blipFill>
        <p:spPr>
          <a:xfrm>
            <a:off x="838200" y="2383493"/>
            <a:ext cx="5933289" cy="2501603"/>
          </a:xfrm>
          <a:prstGeom prst="rect">
            <a:avLst/>
          </a:prstGeom>
        </p:spPr>
      </p:pic>
      <p:pic>
        <p:nvPicPr>
          <p:cNvPr id="6" name="Picture 5"/>
          <p:cNvPicPr>
            <a:picLocks noChangeAspect="1"/>
          </p:cNvPicPr>
          <p:nvPr/>
        </p:nvPicPr>
        <p:blipFill>
          <a:blip r:embed="rId3"/>
          <a:stretch>
            <a:fillRect/>
          </a:stretch>
        </p:blipFill>
        <p:spPr>
          <a:xfrm>
            <a:off x="7010274" y="1086438"/>
            <a:ext cx="4762626" cy="2594111"/>
          </a:xfrm>
          <a:prstGeom prst="rect">
            <a:avLst/>
          </a:prstGeom>
        </p:spPr>
      </p:pic>
      <p:pic>
        <p:nvPicPr>
          <p:cNvPr id="7" name="Picture 6"/>
          <p:cNvPicPr>
            <a:picLocks noChangeAspect="1"/>
          </p:cNvPicPr>
          <p:nvPr/>
        </p:nvPicPr>
        <p:blipFill>
          <a:blip r:embed="rId4"/>
          <a:stretch>
            <a:fillRect/>
          </a:stretch>
        </p:blipFill>
        <p:spPr>
          <a:xfrm>
            <a:off x="6314161" y="3961688"/>
            <a:ext cx="5723544" cy="2350212"/>
          </a:xfrm>
          <a:prstGeom prst="rect">
            <a:avLst/>
          </a:prstGeom>
        </p:spPr>
      </p:pic>
      <p:sp>
        <p:nvSpPr>
          <p:cNvPr id="4" name="Content Placeholder 3"/>
          <p:cNvSpPr>
            <a:spLocks noGrp="1"/>
          </p:cNvSpPr>
          <p:nvPr>
            <p:ph idx="1"/>
          </p:nvPr>
        </p:nvSpPr>
        <p:spPr/>
        <p:txBody>
          <a:bodyPr>
            <a:normAutofit fontScale="92500" lnSpcReduction="10000"/>
          </a:bodyPr>
          <a:lstStyle/>
          <a:p>
            <a:r>
              <a:rPr lang="en-US" altLang="zh-CN" dirty="0" smtClean="0"/>
              <a:t>Matrix</a:t>
            </a:r>
            <a:r>
              <a:rPr lang="zh-CN" altLang="en-US" dirty="0" smtClean="0"/>
              <a:t> </a:t>
            </a:r>
            <a:r>
              <a:rPr lang="en-US" altLang="zh-CN" dirty="0" smtClean="0"/>
              <a:t>Factorization</a:t>
            </a:r>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a:p>
          <a:p>
            <a:endParaRPr lang="zh-CN" altLang="en-US" dirty="0" smtClean="0"/>
          </a:p>
          <a:p>
            <a:r>
              <a:rPr lang="en-US" altLang="zh-CN" dirty="0" smtClean="0"/>
              <a:t>Similar</a:t>
            </a:r>
            <a:r>
              <a:rPr lang="zh-CN" altLang="en-US" dirty="0" smtClean="0"/>
              <a:t> </a:t>
            </a:r>
            <a:r>
              <a:rPr lang="en-US" altLang="zh-CN" dirty="0" smtClean="0"/>
              <a:t>Method:</a:t>
            </a:r>
            <a:endParaRPr lang="zh-CN" altLang="en-US" dirty="0" smtClean="0"/>
          </a:p>
          <a:p>
            <a:pPr lvl="1"/>
            <a:r>
              <a:rPr lang="en-US" altLang="zh-CN" dirty="0" smtClean="0"/>
              <a:t>SVD++,</a:t>
            </a:r>
            <a:r>
              <a:rPr lang="zh-CN" altLang="en-US" dirty="0" smtClean="0"/>
              <a:t> </a:t>
            </a:r>
            <a:r>
              <a:rPr lang="en-US" altLang="zh-CN" dirty="0" smtClean="0"/>
              <a:t>SVD</a:t>
            </a:r>
            <a:r>
              <a:rPr lang="zh-CN" altLang="en-US" dirty="0" smtClean="0"/>
              <a:t> </a:t>
            </a:r>
            <a:r>
              <a:rPr lang="en-US" altLang="zh-CN" dirty="0" smtClean="0"/>
              <a:t>feature</a:t>
            </a:r>
            <a:r>
              <a:rPr lang="zh-CN" altLang="en-US" dirty="0" smtClean="0"/>
              <a:t> </a:t>
            </a:r>
          </a:p>
          <a:p>
            <a:pPr lvl="1"/>
            <a:r>
              <a:rPr lang="en-US" altLang="zh-CN" dirty="0" smtClean="0"/>
              <a:t>Factorization</a:t>
            </a:r>
            <a:r>
              <a:rPr lang="zh-CN" altLang="en-US" dirty="0" smtClean="0"/>
              <a:t> </a:t>
            </a:r>
            <a:r>
              <a:rPr lang="en-US" altLang="zh-CN" dirty="0" smtClean="0"/>
              <a:t>Machines</a:t>
            </a:r>
          </a:p>
          <a:p>
            <a:pPr marL="457200" lvl="1" indent="0">
              <a:buNone/>
            </a:pPr>
            <a:endParaRPr lang="zh-CN" altLang="en-US" dirty="0" smtClean="0"/>
          </a:p>
          <a:p>
            <a:pPr lvl="1"/>
            <a:endParaRPr lang="en-US" dirty="0"/>
          </a:p>
        </p:txBody>
      </p:sp>
    </p:spTree>
    <p:extLst>
      <p:ext uri="{BB962C8B-B14F-4D97-AF65-F5344CB8AC3E}">
        <p14:creationId xmlns:p14="http://schemas.microsoft.com/office/powerpoint/2010/main" val="141643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Contextual Features</a:t>
            </a:r>
          </a:p>
        </p:txBody>
      </p:sp>
      <p:sp>
        <p:nvSpPr>
          <p:cNvPr id="3" name="Content Placeholder 2"/>
          <p:cNvSpPr>
            <a:spLocks noGrp="1"/>
          </p:cNvSpPr>
          <p:nvPr>
            <p:ph idx="1"/>
          </p:nvPr>
        </p:nvSpPr>
        <p:spPr/>
        <p:txBody>
          <a:bodyPr/>
          <a:lstStyle/>
          <a:p>
            <a:r>
              <a:rPr lang="en-US" dirty="0"/>
              <a:t>Semantic</a:t>
            </a:r>
            <a:r>
              <a:rPr lang="en-US" altLang="zh-CN" dirty="0"/>
              <a:t>:</a:t>
            </a:r>
            <a:r>
              <a:rPr lang="zh-CN" altLang="en-US" dirty="0"/>
              <a:t> </a:t>
            </a:r>
          </a:p>
          <a:p>
            <a:pPr marL="0" indent="0">
              <a:buNone/>
            </a:pPr>
            <a:r>
              <a:rPr lang="zh-CN" altLang="en-US" sz="2400" dirty="0"/>
              <a:t>	</a:t>
            </a:r>
            <a:r>
              <a:rPr lang="en-US" sz="2400" dirty="0"/>
              <a:t>semantic similarity between user and event</a:t>
            </a:r>
            <a:endParaRPr lang="zh-CN" altLang="en-US" sz="2400" dirty="0"/>
          </a:p>
          <a:p>
            <a:pPr marL="0" indent="0">
              <a:buNone/>
            </a:pPr>
            <a:endParaRPr lang="zh-CN" altLang="en-US" sz="2400" dirty="0"/>
          </a:p>
          <a:p>
            <a:pPr marL="0" indent="0">
              <a:buNone/>
            </a:pPr>
            <a:r>
              <a:rPr lang="zh-CN" altLang="en-US" sz="2400" dirty="0"/>
              <a:t>	</a:t>
            </a:r>
            <a:r>
              <a:rPr lang="en-US" sz="2400" dirty="0"/>
              <a:t> </a:t>
            </a:r>
            <a:endParaRPr lang="zh-CN" altLang="en-US" sz="2400" dirty="0"/>
          </a:p>
          <a:p>
            <a:r>
              <a:rPr lang="en-US" dirty="0"/>
              <a:t>Spatial</a:t>
            </a:r>
            <a:r>
              <a:rPr lang="en-US" altLang="zh-CN" dirty="0"/>
              <a:t>:</a:t>
            </a:r>
            <a:endParaRPr lang="zh-CN" altLang="en-US" dirty="0"/>
          </a:p>
          <a:p>
            <a:pPr marL="0" indent="0">
              <a:buNone/>
            </a:pPr>
            <a:r>
              <a:rPr lang="zh-CN" altLang="en-US" sz="2400" dirty="0"/>
              <a:t>	</a:t>
            </a:r>
            <a:r>
              <a:rPr lang="en-US" sz="2400" dirty="0"/>
              <a:t>spatial preference of users when attending events </a:t>
            </a:r>
            <a:endParaRPr lang="zh-CN" altLang="en-US" sz="2400" dirty="0"/>
          </a:p>
          <a:p>
            <a:pPr marL="0" indent="0">
              <a:buNone/>
            </a:pPr>
            <a:r>
              <a:rPr lang="zh-CN" altLang="en-US" sz="2400" dirty="0"/>
              <a:t>		</a:t>
            </a:r>
            <a:r>
              <a:rPr lang="en-US" altLang="zh-CN" sz="2400" dirty="0"/>
              <a:t>distance</a:t>
            </a:r>
            <a:r>
              <a:rPr lang="zh-CN" altLang="en-US" sz="2400" dirty="0"/>
              <a:t> </a:t>
            </a:r>
            <a:r>
              <a:rPr lang="en-US" altLang="zh-CN" sz="2400" dirty="0"/>
              <a:t>between</a:t>
            </a:r>
            <a:r>
              <a:rPr lang="zh-CN" altLang="en-US" sz="2400" dirty="0"/>
              <a:t> </a:t>
            </a:r>
            <a:r>
              <a:rPr lang="en-US" altLang="zh-CN" sz="2400" dirty="0"/>
              <a:t>user</a:t>
            </a:r>
            <a:r>
              <a:rPr lang="zh-CN" altLang="en-US" sz="2400" dirty="0"/>
              <a:t> </a:t>
            </a:r>
            <a:r>
              <a:rPr lang="en-US" altLang="zh-CN" sz="2400" dirty="0"/>
              <a:t>and</a:t>
            </a:r>
            <a:r>
              <a:rPr lang="zh-CN" altLang="en-US" sz="2400" dirty="0"/>
              <a:t> </a:t>
            </a:r>
            <a:r>
              <a:rPr lang="en-US" altLang="zh-CN" sz="2400" dirty="0"/>
              <a:t>event:</a:t>
            </a:r>
            <a:r>
              <a:rPr lang="zh-CN" altLang="en-US" sz="2400" dirty="0"/>
              <a:t> </a:t>
            </a:r>
            <a:endParaRPr lang="zh-CN" altLang="en-US" dirty="0" smtClean="0"/>
          </a:p>
          <a:p>
            <a:r>
              <a:rPr lang="en-US" dirty="0"/>
              <a:t>Tempora</a:t>
            </a:r>
            <a:r>
              <a:rPr lang="en-US" altLang="zh-CN" dirty="0"/>
              <a:t>l:</a:t>
            </a:r>
            <a:endParaRPr lang="zh-CN" altLang="en-US" dirty="0"/>
          </a:p>
          <a:p>
            <a:pPr marL="0" indent="0">
              <a:buNone/>
            </a:pPr>
            <a:r>
              <a:rPr lang="zh-CN" altLang="en-US" dirty="0"/>
              <a:t>	</a:t>
            </a:r>
            <a:r>
              <a:rPr lang="en-US" sz="2400" dirty="0"/>
              <a:t>temporal preference of users when attending events</a:t>
            </a:r>
            <a:endParaRPr lang="zh-CN" altLang="en-US"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2402305" y="3023937"/>
            <a:ext cx="1993900" cy="584200"/>
          </a:xfrm>
          <a:prstGeom prst="rect">
            <a:avLst/>
          </a:prstGeom>
        </p:spPr>
      </p:pic>
      <p:pic>
        <p:nvPicPr>
          <p:cNvPr id="5" name="Picture 4"/>
          <p:cNvPicPr>
            <a:picLocks noChangeAspect="1"/>
          </p:cNvPicPr>
          <p:nvPr/>
        </p:nvPicPr>
        <p:blipFill>
          <a:blip r:embed="rId3"/>
          <a:stretch>
            <a:fillRect/>
          </a:stretch>
        </p:blipFill>
        <p:spPr>
          <a:xfrm>
            <a:off x="6509752" y="2902744"/>
            <a:ext cx="2730500" cy="533400"/>
          </a:xfrm>
          <a:prstGeom prst="rect">
            <a:avLst/>
          </a:prstGeom>
        </p:spPr>
      </p:pic>
      <p:pic>
        <p:nvPicPr>
          <p:cNvPr id="6" name="Picture 5"/>
          <p:cNvPicPr>
            <a:picLocks noChangeAspect="1"/>
          </p:cNvPicPr>
          <p:nvPr/>
        </p:nvPicPr>
        <p:blipFill>
          <a:blip r:embed="rId4"/>
          <a:stretch>
            <a:fillRect/>
          </a:stretch>
        </p:blipFill>
        <p:spPr>
          <a:xfrm>
            <a:off x="7875002" y="4836695"/>
            <a:ext cx="2197100" cy="317500"/>
          </a:xfrm>
          <a:prstGeom prst="rect">
            <a:avLst/>
          </a:prstGeom>
        </p:spPr>
      </p:pic>
      <p:pic>
        <p:nvPicPr>
          <p:cNvPr id="8" name="Picture 7"/>
          <p:cNvPicPr>
            <a:picLocks noChangeAspect="1"/>
          </p:cNvPicPr>
          <p:nvPr/>
        </p:nvPicPr>
        <p:blipFill>
          <a:blip r:embed="rId5"/>
          <a:stretch>
            <a:fillRect/>
          </a:stretch>
        </p:blipFill>
        <p:spPr>
          <a:xfrm>
            <a:off x="3982452" y="6176963"/>
            <a:ext cx="2527300" cy="546100"/>
          </a:xfrm>
          <a:prstGeom prst="rect">
            <a:avLst/>
          </a:prstGeom>
        </p:spPr>
      </p:pic>
    </p:spTree>
    <p:extLst>
      <p:ext uri="{BB962C8B-B14F-4D97-AF65-F5344CB8AC3E}">
        <p14:creationId xmlns:p14="http://schemas.microsoft.com/office/powerpoint/2010/main" val="43318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Contextual Features</a:t>
            </a:r>
          </a:p>
        </p:txBody>
      </p:sp>
      <p:sp>
        <p:nvSpPr>
          <p:cNvPr id="3" name="Content Placeholder 2"/>
          <p:cNvSpPr>
            <a:spLocks noGrp="1"/>
          </p:cNvSpPr>
          <p:nvPr>
            <p:ph idx="1"/>
          </p:nvPr>
        </p:nvSpPr>
        <p:spPr/>
        <p:txBody>
          <a:bodyPr/>
          <a:lstStyle/>
          <a:p>
            <a:r>
              <a:rPr lang="en-US" dirty="0"/>
              <a:t>Use</a:t>
            </a:r>
            <a:r>
              <a:rPr lang="en-US" altLang="zh-CN" dirty="0"/>
              <a:t>r:</a:t>
            </a:r>
            <a:endParaRPr lang="zh-CN" altLang="en-US" dirty="0"/>
          </a:p>
          <a:p>
            <a:pPr marL="800100" lvl="2" indent="0">
              <a:buNone/>
            </a:pPr>
            <a:r>
              <a:rPr lang="en-US" altLang="zh-CN" dirty="0"/>
              <a:t>c</a:t>
            </a:r>
            <a:r>
              <a:rPr lang="en-US" dirty="0" smtClean="0"/>
              <a:t>ount </a:t>
            </a:r>
            <a:r>
              <a:rPr lang="en-US" dirty="0"/>
              <a:t>of attended events </a:t>
            </a:r>
          </a:p>
          <a:p>
            <a:pPr marL="800100" lvl="2" indent="0">
              <a:buNone/>
            </a:pPr>
            <a:r>
              <a:rPr lang="en-US" altLang="zh-CN" dirty="0"/>
              <a:t>r</a:t>
            </a:r>
            <a:r>
              <a:rPr lang="en-US" dirty="0" smtClean="0"/>
              <a:t>atio </a:t>
            </a:r>
            <a:r>
              <a:rPr lang="en-US" dirty="0"/>
              <a:t>of attended events of the same group </a:t>
            </a:r>
            <a:endParaRPr lang="zh-CN" altLang="en-US" dirty="0"/>
          </a:p>
          <a:p>
            <a:r>
              <a:rPr lang="en-US" dirty="0"/>
              <a:t>Event</a:t>
            </a:r>
            <a:r>
              <a:rPr lang="en-US" altLang="zh-CN" dirty="0"/>
              <a:t>:</a:t>
            </a:r>
            <a:endParaRPr lang="zh-CN" altLang="en-US" dirty="0"/>
          </a:p>
          <a:p>
            <a:pPr marL="800100" lvl="2" indent="0">
              <a:buNone/>
            </a:pPr>
            <a:r>
              <a:rPr lang="en-US" altLang="zh-CN" dirty="0"/>
              <a:t>c</a:t>
            </a:r>
            <a:r>
              <a:rPr lang="en-US" dirty="0" smtClean="0"/>
              <a:t>ount </a:t>
            </a:r>
            <a:r>
              <a:rPr lang="en-US" dirty="0"/>
              <a:t>of similar events the user has </a:t>
            </a:r>
            <a:r>
              <a:rPr lang="en-US" dirty="0" smtClean="0"/>
              <a:t>attended</a:t>
            </a:r>
            <a:endParaRPr lang="zh-CN" altLang="en-US" dirty="0"/>
          </a:p>
          <a:p>
            <a:r>
              <a:rPr lang="en-US" dirty="0"/>
              <a:t>Group</a:t>
            </a:r>
            <a:r>
              <a:rPr lang="en-US" altLang="zh-CN" dirty="0" smtClean="0"/>
              <a:t>:</a:t>
            </a:r>
            <a:endParaRPr lang="zh-CN" altLang="en-US" dirty="0" smtClean="0"/>
          </a:p>
          <a:p>
            <a:pPr marL="800100" lvl="2" indent="0">
              <a:buNone/>
            </a:pPr>
            <a:r>
              <a:rPr lang="en-US" dirty="0"/>
              <a:t>group preference of users </a:t>
            </a:r>
            <a:endParaRPr lang="zh-CN" altLang="en-US" dirty="0"/>
          </a:p>
          <a:p>
            <a:r>
              <a:rPr lang="en-US" dirty="0"/>
              <a:t>Socia</a:t>
            </a:r>
            <a:r>
              <a:rPr lang="en-US" altLang="zh-CN" dirty="0"/>
              <a:t>l:</a:t>
            </a:r>
            <a:endParaRPr lang="zh-CN" altLang="en-US" dirty="0"/>
          </a:p>
          <a:p>
            <a:pPr marL="800100" lvl="2" indent="0">
              <a:buNone/>
            </a:pPr>
            <a:r>
              <a:rPr lang="en-US" altLang="zh-CN" dirty="0"/>
              <a:t>c</a:t>
            </a:r>
            <a:r>
              <a:rPr lang="en-US" dirty="0" smtClean="0"/>
              <a:t>ount </a:t>
            </a:r>
            <a:r>
              <a:rPr lang="en-US" dirty="0"/>
              <a:t>of online friends who have </a:t>
            </a:r>
            <a:r>
              <a:rPr lang="en-US" dirty="0" err="1"/>
              <a:t>RSVPed</a:t>
            </a:r>
            <a:r>
              <a:rPr lang="en-US" dirty="0"/>
              <a:t> the event </a:t>
            </a:r>
            <a:endParaRPr lang="zh-CN" altLang="en-US" dirty="0" smtClean="0"/>
          </a:p>
          <a:p>
            <a:pPr marL="800100" lvl="2" indent="0">
              <a:buNone/>
            </a:pPr>
            <a:r>
              <a:rPr lang="en-US" altLang="zh-CN" dirty="0"/>
              <a:t>c</a:t>
            </a:r>
            <a:r>
              <a:rPr lang="en-US" dirty="0" smtClean="0"/>
              <a:t>ount </a:t>
            </a:r>
            <a:r>
              <a:rPr lang="en-US" dirty="0"/>
              <a:t>of offline friend who have </a:t>
            </a:r>
            <a:r>
              <a:rPr lang="en-US" dirty="0" err="1"/>
              <a:t>RSVPed</a:t>
            </a:r>
            <a:r>
              <a:rPr lang="en-US" dirty="0"/>
              <a:t> the </a:t>
            </a:r>
            <a:r>
              <a:rPr lang="en-US" dirty="0" smtClean="0"/>
              <a:t>event</a:t>
            </a:r>
            <a:endParaRPr lang="zh-CN" altLang="en-US" dirty="0" smtClean="0"/>
          </a:p>
        </p:txBody>
      </p:sp>
    </p:spTree>
    <p:extLst>
      <p:ext uri="{BB962C8B-B14F-4D97-AF65-F5344CB8AC3E}">
        <p14:creationId xmlns:p14="http://schemas.microsoft.com/office/powerpoint/2010/main" val="97535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contextual feature model </a:t>
            </a:r>
          </a:p>
        </p:txBody>
      </p:sp>
      <p:sp>
        <p:nvSpPr>
          <p:cNvPr id="3" name="Content Placeholder 2"/>
          <p:cNvSpPr>
            <a:spLocks noGrp="1"/>
          </p:cNvSpPr>
          <p:nvPr>
            <p:ph idx="1"/>
          </p:nvPr>
        </p:nvSpPr>
        <p:spPr/>
        <p:txBody>
          <a:bodyPr/>
          <a:lstStyle/>
          <a:p>
            <a:endParaRPr lang="zh-CN" altLang="en-US" sz="2400" dirty="0"/>
          </a:p>
          <a:p>
            <a:endParaRPr lang="zh-CN" altLang="en-US" sz="2400" dirty="0"/>
          </a:p>
          <a:p>
            <a:endParaRPr lang="zh-CN" altLang="en-US" sz="2400" dirty="0"/>
          </a:p>
          <a:p>
            <a:endParaRPr lang="zh-CN" altLang="en-US" sz="2400" dirty="0"/>
          </a:p>
          <a:p>
            <a:endParaRPr lang="zh-CN" altLang="en-US" sz="2400" dirty="0"/>
          </a:p>
          <a:p>
            <a:endParaRPr lang="zh-CN" altLang="en-US" sz="2400" dirty="0"/>
          </a:p>
          <a:p>
            <a:pPr marL="0" indent="0">
              <a:buNone/>
            </a:pPr>
            <a:r>
              <a:rPr lang="zh-CN" altLang="en-US" sz="2400" dirty="0"/>
              <a:t>	</a:t>
            </a:r>
            <a:r>
              <a:rPr lang="zh-CN" altLang="en-US" sz="2400" dirty="0" smtClean="0"/>
              <a:t>		</a:t>
            </a:r>
          </a:p>
          <a:p>
            <a:pPr marL="0" indent="0">
              <a:buNone/>
            </a:pPr>
            <a:r>
              <a:rPr lang="zh-CN" altLang="en-US" sz="2400" dirty="0"/>
              <a:t> </a:t>
            </a:r>
            <a:r>
              <a:rPr lang="zh-CN" altLang="en-US" sz="2400" dirty="0" smtClean="0"/>
              <a:t>                        </a:t>
            </a:r>
            <a:r>
              <a:rPr lang="en-US" sz="2400" dirty="0" smtClean="0"/>
              <a:t>contextual </a:t>
            </a:r>
            <a:r>
              <a:rPr lang="en-US" sz="2400" dirty="0"/>
              <a:t>features </a:t>
            </a:r>
            <a:r>
              <a:rPr lang="en-US" altLang="zh-CN" sz="2400" dirty="0"/>
              <a:t>vector</a:t>
            </a:r>
            <a:endParaRPr lang="zh-CN" altLang="en-US" sz="2400" dirty="0"/>
          </a:p>
          <a:p>
            <a:endParaRPr lang="en-US" dirty="0"/>
          </a:p>
        </p:txBody>
      </p:sp>
      <p:pic>
        <p:nvPicPr>
          <p:cNvPr id="4" name="Picture 3"/>
          <p:cNvPicPr>
            <a:picLocks noChangeAspect="1"/>
          </p:cNvPicPr>
          <p:nvPr/>
        </p:nvPicPr>
        <p:blipFill>
          <a:blip r:embed="rId2"/>
          <a:stretch>
            <a:fillRect/>
          </a:stretch>
        </p:blipFill>
        <p:spPr>
          <a:xfrm>
            <a:off x="4826003" y="1676400"/>
            <a:ext cx="2946399" cy="1905000"/>
          </a:xfrm>
          <a:prstGeom prst="rect">
            <a:avLst/>
          </a:prstGeom>
        </p:spPr>
      </p:pic>
      <p:pic>
        <p:nvPicPr>
          <p:cNvPr id="5" name="Picture 4"/>
          <p:cNvPicPr>
            <a:picLocks noChangeAspect="1"/>
          </p:cNvPicPr>
          <p:nvPr/>
        </p:nvPicPr>
        <p:blipFill>
          <a:blip r:embed="rId3"/>
          <a:stretch>
            <a:fillRect/>
          </a:stretch>
        </p:blipFill>
        <p:spPr>
          <a:xfrm>
            <a:off x="1957137" y="5057274"/>
            <a:ext cx="368300" cy="355600"/>
          </a:xfrm>
          <a:prstGeom prst="rect">
            <a:avLst/>
          </a:prstGeom>
        </p:spPr>
      </p:pic>
    </p:spTree>
    <p:extLst>
      <p:ext uri="{BB962C8B-B14F-4D97-AF65-F5344CB8AC3E}">
        <p14:creationId xmlns:p14="http://schemas.microsoft.com/office/powerpoint/2010/main" val="754166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AlphaMF</a:t>
            </a:r>
            <a:r>
              <a:rPr lang="en-US" dirty="0"/>
              <a:t> Model </a:t>
            </a:r>
          </a:p>
        </p:txBody>
      </p:sp>
      <p:sp>
        <p:nvSpPr>
          <p:cNvPr id="3" name="Content Placeholder 2"/>
          <p:cNvSpPr>
            <a:spLocks noGrp="1"/>
          </p:cNvSpPr>
          <p:nvPr>
            <p:ph idx="1"/>
          </p:nvPr>
        </p:nvSpPr>
        <p:spPr/>
        <p:txBody>
          <a:bodyPr/>
          <a:lstStyle/>
          <a:p>
            <a:r>
              <a:rPr lang="en-US" altLang="zh-CN" dirty="0"/>
              <a:t>Formulation:</a:t>
            </a:r>
            <a:endParaRPr lang="zh-CN" altLang="en-US" dirty="0"/>
          </a:p>
          <a:p>
            <a:pPr marL="0" indent="0">
              <a:buNone/>
            </a:pPr>
            <a:endParaRPr lang="zh-CN" altLang="en-US" dirty="0" smtClean="0"/>
          </a:p>
          <a:p>
            <a:r>
              <a:rPr lang="en-US" altLang="zh-CN" dirty="0"/>
              <a:t>Optimization</a:t>
            </a:r>
            <a:r>
              <a:rPr lang="zh-CN" altLang="en-US" dirty="0"/>
              <a:t> </a:t>
            </a:r>
            <a:r>
              <a:rPr lang="en-US" altLang="zh-CN" dirty="0"/>
              <a:t>Criterion:</a:t>
            </a:r>
          </a:p>
          <a:p>
            <a:pPr marL="0" indent="0">
              <a:buNone/>
            </a:pPr>
            <a:endParaRPr lang="en-US" altLang="zh-CN" dirty="0" smtClean="0"/>
          </a:p>
          <a:p>
            <a:pPr marL="0" indent="0">
              <a:buNone/>
            </a:pPr>
            <a:endParaRPr lang="zh-CN" altLang="en-US" dirty="0" smtClean="0"/>
          </a:p>
          <a:p>
            <a:endParaRPr lang="en-US" dirty="0"/>
          </a:p>
          <a:p>
            <a:r>
              <a:rPr lang="en-US" dirty="0"/>
              <a:t>Parameter Learning:</a:t>
            </a:r>
          </a:p>
          <a:p>
            <a:pPr marL="0" indent="0">
              <a:buNone/>
            </a:pPr>
            <a:r>
              <a:rPr lang="en-US" sz="2400" i="1" dirty="0"/>
              <a:t>	</a:t>
            </a:r>
            <a:r>
              <a:rPr lang="en-US" sz="2400" dirty="0"/>
              <a:t>stochastic gradient descent(SGD)</a:t>
            </a:r>
          </a:p>
          <a:p>
            <a:pPr marL="0" indent="0">
              <a:buNone/>
            </a:pPr>
            <a:endParaRPr lang="en-US" dirty="0"/>
          </a:p>
          <a:p>
            <a:endParaRPr lang="en-US" dirty="0"/>
          </a:p>
        </p:txBody>
      </p:sp>
      <p:pic>
        <p:nvPicPr>
          <p:cNvPr id="5" name="Picture 4"/>
          <p:cNvPicPr>
            <a:picLocks noChangeAspect="1"/>
          </p:cNvPicPr>
          <p:nvPr/>
        </p:nvPicPr>
        <p:blipFill>
          <a:blip r:embed="rId2"/>
          <a:stretch>
            <a:fillRect/>
          </a:stretch>
        </p:blipFill>
        <p:spPr>
          <a:xfrm>
            <a:off x="3594100" y="1825625"/>
            <a:ext cx="6654800" cy="495300"/>
          </a:xfrm>
          <a:prstGeom prst="rect">
            <a:avLst/>
          </a:prstGeom>
        </p:spPr>
      </p:pic>
      <p:pic>
        <p:nvPicPr>
          <p:cNvPr id="6" name="Picture 5"/>
          <p:cNvPicPr>
            <a:picLocks noChangeAspect="1"/>
          </p:cNvPicPr>
          <p:nvPr/>
        </p:nvPicPr>
        <p:blipFill>
          <a:blip r:embed="rId3"/>
          <a:stretch>
            <a:fillRect/>
          </a:stretch>
        </p:blipFill>
        <p:spPr>
          <a:xfrm>
            <a:off x="3289300" y="3525045"/>
            <a:ext cx="5613400" cy="1282700"/>
          </a:xfrm>
          <a:prstGeom prst="rect">
            <a:avLst/>
          </a:prstGeom>
        </p:spPr>
      </p:pic>
      <p:pic>
        <p:nvPicPr>
          <p:cNvPr id="7" name="Picture 6"/>
          <p:cNvPicPr>
            <a:picLocks noChangeAspect="1"/>
          </p:cNvPicPr>
          <p:nvPr/>
        </p:nvPicPr>
        <p:blipFill>
          <a:blip r:embed="rId4"/>
          <a:stretch>
            <a:fillRect/>
          </a:stretch>
        </p:blipFill>
        <p:spPr>
          <a:xfrm>
            <a:off x="4106779" y="6040025"/>
            <a:ext cx="2654300" cy="609600"/>
          </a:xfrm>
          <a:prstGeom prst="rect">
            <a:avLst/>
          </a:prstGeom>
        </p:spPr>
      </p:pic>
    </p:spTree>
    <p:extLst>
      <p:ext uri="{BB962C8B-B14F-4D97-AF65-F5344CB8AC3E}">
        <p14:creationId xmlns:p14="http://schemas.microsoft.com/office/powerpoint/2010/main" val="195723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Updating in SGD</a:t>
            </a:r>
            <a:endParaRPr lang="en-US" dirty="0"/>
          </a:p>
        </p:txBody>
      </p:sp>
      <p:pic>
        <p:nvPicPr>
          <p:cNvPr id="4" name="Content Placeholder 3"/>
          <p:cNvPicPr>
            <a:picLocks noGrp="1" noChangeAspect="1"/>
          </p:cNvPicPr>
          <p:nvPr>
            <p:ph idx="1"/>
          </p:nvPr>
        </p:nvPicPr>
        <p:blipFill>
          <a:blip r:embed="rId2"/>
          <a:stretch>
            <a:fillRect/>
          </a:stretch>
        </p:blipFill>
        <p:spPr>
          <a:xfrm>
            <a:off x="3168651" y="1981200"/>
            <a:ext cx="5854700" cy="2667000"/>
          </a:xfrm>
          <a:prstGeom prst="rect">
            <a:avLst/>
          </a:prstGeom>
        </p:spPr>
      </p:pic>
    </p:spTree>
    <p:extLst>
      <p:ext uri="{BB962C8B-B14F-4D97-AF65-F5344CB8AC3E}">
        <p14:creationId xmlns:p14="http://schemas.microsoft.com/office/powerpoint/2010/main" val="1221041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idx="1"/>
          </p:nvPr>
        </p:nvSpPr>
        <p:spPr>
          <a:xfrm>
            <a:off x="356461" y="1825625"/>
            <a:ext cx="11623729" cy="4895850"/>
          </a:xfrm>
        </p:spPr>
        <p:txBody>
          <a:bodyPr>
            <a:normAutofit fontScale="92500" lnSpcReduction="10000"/>
          </a:bodyPr>
          <a:lstStyle/>
          <a:p>
            <a:r>
              <a:rPr lang="en-US" dirty="0" smtClean="0"/>
              <a:t>2013-2016</a:t>
            </a:r>
            <a:endParaRPr lang="zh-CN" altLang="en-US" dirty="0" smtClean="0"/>
          </a:p>
          <a:p>
            <a:pPr marL="0" indent="0">
              <a:buNone/>
            </a:pPr>
            <a:r>
              <a:rPr lang="zh-CN" altLang="en-US" b="1" dirty="0"/>
              <a:t>	</a:t>
            </a:r>
            <a:r>
              <a:rPr lang="en-US" b="1" dirty="0" smtClean="0"/>
              <a:t>National </a:t>
            </a:r>
            <a:r>
              <a:rPr lang="en-US" b="1" dirty="0"/>
              <a:t>Ordinary College Enrollment System in China </a:t>
            </a:r>
          </a:p>
          <a:p>
            <a:pPr marL="0" indent="0">
              <a:buNone/>
            </a:pPr>
            <a:r>
              <a:rPr lang="en-US" sz="2400" dirty="0" smtClean="0"/>
              <a:t>	</a:t>
            </a:r>
            <a:r>
              <a:rPr lang="zh-CN" altLang="en-US" sz="2400" dirty="0" smtClean="0"/>
              <a:t>	</a:t>
            </a:r>
            <a:r>
              <a:rPr lang="en-US" sz="2400" dirty="0" smtClean="0"/>
              <a:t>30</a:t>
            </a:r>
            <a:r>
              <a:rPr lang="en-US" sz="2400" dirty="0"/>
              <a:t>+ provinces, 3000+ </a:t>
            </a:r>
            <a:r>
              <a:rPr lang="en-US" sz="2400" dirty="0" smtClean="0"/>
              <a:t>universities, </a:t>
            </a:r>
            <a:r>
              <a:rPr lang="en-US" altLang="zh-CN" sz="2400" dirty="0" smtClean="0"/>
              <a:t>several</a:t>
            </a:r>
            <a:r>
              <a:rPr lang="zh-CN" altLang="en-US" sz="2400" dirty="0" smtClean="0"/>
              <a:t> </a:t>
            </a:r>
            <a:r>
              <a:rPr lang="en-US" altLang="zh-CN" sz="2400" dirty="0" smtClean="0"/>
              <a:t>million</a:t>
            </a:r>
            <a:r>
              <a:rPr lang="zh-CN" altLang="en-US" sz="2400" dirty="0" smtClean="0"/>
              <a:t> </a:t>
            </a:r>
            <a:r>
              <a:rPr lang="en-US" altLang="zh-CN" sz="2400" dirty="0" smtClean="0"/>
              <a:t>students</a:t>
            </a:r>
            <a:endParaRPr lang="en-US" sz="2400" dirty="0"/>
          </a:p>
          <a:p>
            <a:r>
              <a:rPr lang="en-US" dirty="0" smtClean="0"/>
              <a:t>2010-2011</a:t>
            </a:r>
            <a:endParaRPr lang="zh-CN" altLang="en-US" dirty="0" smtClean="0"/>
          </a:p>
          <a:p>
            <a:pPr marL="0" indent="0">
              <a:buNone/>
            </a:pPr>
            <a:r>
              <a:rPr lang="zh-CN" altLang="en-US" b="1" dirty="0"/>
              <a:t>	</a:t>
            </a:r>
            <a:r>
              <a:rPr lang="en-US" b="1" dirty="0" smtClean="0"/>
              <a:t>Intelligent </a:t>
            </a:r>
            <a:r>
              <a:rPr lang="en-US" b="1" dirty="0"/>
              <a:t>Embedded Service System based on </a:t>
            </a:r>
            <a:r>
              <a:rPr lang="en-US" b="1" dirty="0" err="1"/>
              <a:t>Wifi</a:t>
            </a:r>
            <a:r>
              <a:rPr lang="en-US" b="1" dirty="0"/>
              <a:t> and GPS</a:t>
            </a:r>
          </a:p>
          <a:p>
            <a:pPr marL="0" indent="0">
              <a:buNone/>
            </a:pPr>
            <a:r>
              <a:rPr lang="en-US" dirty="0"/>
              <a:t>	 </a:t>
            </a:r>
            <a:r>
              <a:rPr lang="zh-CN" altLang="en-US" dirty="0" smtClean="0"/>
              <a:t>	</a:t>
            </a:r>
            <a:r>
              <a:rPr lang="en-US" sz="2400" dirty="0" smtClean="0"/>
              <a:t>Voice-Map </a:t>
            </a:r>
            <a:r>
              <a:rPr lang="en-US" sz="2400" dirty="0"/>
              <a:t>application on Android</a:t>
            </a:r>
          </a:p>
          <a:p>
            <a:r>
              <a:rPr lang="en-US" dirty="0" smtClean="0"/>
              <a:t>2010-2011</a:t>
            </a:r>
            <a:endParaRPr lang="zh-CN" altLang="en-US" dirty="0"/>
          </a:p>
          <a:p>
            <a:pPr marL="0" indent="0">
              <a:buNone/>
            </a:pPr>
            <a:r>
              <a:rPr lang="zh-CN" altLang="en-US" b="1" dirty="0" smtClean="0"/>
              <a:t>	</a:t>
            </a:r>
            <a:r>
              <a:rPr lang="en-US" b="1" dirty="0" smtClean="0"/>
              <a:t>Digital </a:t>
            </a:r>
            <a:r>
              <a:rPr lang="en-US" b="1" dirty="0"/>
              <a:t>Rights Management System applied for Mobile Internet</a:t>
            </a:r>
          </a:p>
          <a:p>
            <a:pPr marL="0" indent="0">
              <a:buNone/>
            </a:pPr>
            <a:r>
              <a:rPr lang="en-US" dirty="0"/>
              <a:t>	 </a:t>
            </a:r>
            <a:r>
              <a:rPr lang="zh-CN" altLang="en-US" dirty="0" smtClean="0"/>
              <a:t>	</a:t>
            </a:r>
            <a:r>
              <a:rPr lang="en-US" sz="2400" dirty="0" smtClean="0"/>
              <a:t>Multimedia </a:t>
            </a:r>
            <a:r>
              <a:rPr lang="en-US" sz="2400" dirty="0"/>
              <a:t>Digital Rights Management </a:t>
            </a:r>
          </a:p>
          <a:p>
            <a:pPr marL="0" indent="0">
              <a:buNone/>
            </a:pPr>
            <a:r>
              <a:rPr lang="en-US" b="1" dirty="0"/>
              <a:t/>
            </a:r>
            <a:br>
              <a:rPr lang="en-US" b="1" dirty="0"/>
            </a:b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4</a:t>
            </a:fld>
            <a:endParaRPr lang="en-US"/>
          </a:p>
        </p:txBody>
      </p:sp>
    </p:spTree>
    <p:extLst>
      <p:ext uri="{BB962C8B-B14F-4D97-AF65-F5344CB8AC3E}">
        <p14:creationId xmlns:p14="http://schemas.microsoft.com/office/powerpoint/2010/main" val="19291032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Dataset</a:t>
            </a:r>
            <a:endParaRPr kumimoji="1" lang="zh-CN" altLang="en-US" dirty="0"/>
          </a:p>
        </p:txBody>
      </p:sp>
      <p:sp>
        <p:nvSpPr>
          <p:cNvPr id="3" name="内容占位符 2"/>
          <p:cNvSpPr>
            <a:spLocks noGrp="1"/>
          </p:cNvSpPr>
          <p:nvPr>
            <p:ph idx="1"/>
          </p:nvPr>
        </p:nvSpPr>
        <p:spPr/>
        <p:txBody>
          <a:bodyPr/>
          <a:lstStyle/>
          <a:p>
            <a:r>
              <a:rPr kumimoji="1" lang="en-US" altLang="zh-CN" dirty="0" err="1"/>
              <a:t>Meetup</a:t>
            </a:r>
            <a:r>
              <a:rPr kumimoji="1" lang="en-US" altLang="zh-CN" dirty="0"/>
              <a:t> Dataset:</a:t>
            </a:r>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lgn="ctr">
              <a:buNone/>
            </a:pPr>
            <a:r>
              <a:rPr kumimoji="1" lang="en-US" altLang="zh-CN" sz="2400" dirty="0"/>
              <a:t>Group, User, Event, RSVP</a:t>
            </a:r>
          </a:p>
          <a:p>
            <a:pPr marL="0" indent="0">
              <a:buNone/>
            </a:pPr>
            <a:endParaRPr kumimoji="1" lang="zh-CN" altLang="en-US" dirty="0"/>
          </a:p>
        </p:txBody>
      </p:sp>
      <p:pic>
        <p:nvPicPr>
          <p:cNvPr id="4" name="Picture 3"/>
          <p:cNvPicPr>
            <a:picLocks noChangeAspect="1"/>
          </p:cNvPicPr>
          <p:nvPr/>
        </p:nvPicPr>
        <p:blipFill>
          <a:blip r:embed="rId2"/>
          <a:stretch>
            <a:fillRect/>
          </a:stretch>
        </p:blipFill>
        <p:spPr>
          <a:xfrm>
            <a:off x="2743200" y="2590802"/>
            <a:ext cx="6246690" cy="2366169"/>
          </a:xfrm>
          <a:prstGeom prst="rect">
            <a:avLst/>
          </a:prstGeom>
        </p:spPr>
      </p:pic>
    </p:spTree>
    <p:extLst>
      <p:ext uri="{BB962C8B-B14F-4D97-AF65-F5344CB8AC3E}">
        <p14:creationId xmlns:p14="http://schemas.microsoft.com/office/powerpoint/2010/main" val="289785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Methods</a:t>
            </a:r>
            <a:endParaRPr lang="en-US" dirty="0"/>
          </a:p>
        </p:txBody>
      </p:sp>
      <p:sp>
        <p:nvSpPr>
          <p:cNvPr id="3" name="Content Placeholder 2"/>
          <p:cNvSpPr>
            <a:spLocks noGrp="1"/>
          </p:cNvSpPr>
          <p:nvPr>
            <p:ph idx="1"/>
          </p:nvPr>
        </p:nvSpPr>
        <p:spPr/>
        <p:txBody>
          <a:bodyPr/>
          <a:lstStyle/>
          <a:p>
            <a:r>
              <a:rPr lang="nb-NO" dirty="0" smtClean="0"/>
              <a:t>MF</a:t>
            </a:r>
            <a:r>
              <a:rPr lang="en-US" dirty="0" smtClean="0"/>
              <a:t>[7]</a:t>
            </a:r>
            <a:r>
              <a:rPr lang="nb-NO" dirty="0" smtClean="0"/>
              <a:t>: </a:t>
            </a:r>
            <a:endParaRPr lang="nb-NO" dirty="0"/>
          </a:p>
          <a:p>
            <a:pPr marL="800100" lvl="2" indent="0">
              <a:buNone/>
            </a:pPr>
            <a:r>
              <a:rPr lang="nb-NO" dirty="0" smtClean="0"/>
              <a:t>Matrix </a:t>
            </a:r>
            <a:r>
              <a:rPr lang="nb-NO" dirty="0" err="1"/>
              <a:t>Factorization</a:t>
            </a:r>
            <a:r>
              <a:rPr lang="nb-NO" dirty="0"/>
              <a:t> </a:t>
            </a:r>
            <a:endParaRPr lang="en-US" dirty="0" smtClean="0"/>
          </a:p>
          <a:p>
            <a:r>
              <a:rPr lang="en-US" dirty="0" smtClean="0"/>
              <a:t>BPR-MF[9]: </a:t>
            </a:r>
            <a:endParaRPr lang="en-US" dirty="0"/>
          </a:p>
          <a:p>
            <a:pPr marL="800100" lvl="2" indent="0">
              <a:buNone/>
            </a:pPr>
            <a:r>
              <a:rPr lang="en-US" dirty="0" smtClean="0"/>
              <a:t>Bayesian </a:t>
            </a:r>
            <a:r>
              <a:rPr lang="en-US" dirty="0"/>
              <a:t>Personalized Ranking based Matrix Factorization </a:t>
            </a:r>
            <a:endParaRPr lang="en-US" dirty="0" smtClean="0"/>
          </a:p>
          <a:p>
            <a:r>
              <a:rPr lang="en-US" dirty="0" smtClean="0"/>
              <a:t>C-MDM[10]: </a:t>
            </a:r>
            <a:endParaRPr lang="en-US" dirty="0"/>
          </a:p>
          <a:p>
            <a:pPr marL="800100" lvl="2" indent="0">
              <a:buNone/>
            </a:pPr>
            <a:r>
              <a:rPr lang="en-US" dirty="0" smtClean="0"/>
              <a:t>linear </a:t>
            </a:r>
            <a:r>
              <a:rPr lang="en-US" dirty="0"/>
              <a:t>classification model exploiting semantic, temporal, and spatial features </a:t>
            </a:r>
          </a:p>
          <a:p>
            <a:r>
              <a:rPr lang="mr-IN" dirty="0" smtClean="0"/>
              <a:t>L-MC</a:t>
            </a:r>
            <a:r>
              <a:rPr lang="en-US" dirty="0" smtClean="0"/>
              <a:t>[11]: </a:t>
            </a:r>
            <a:endParaRPr lang="en-US" dirty="0"/>
          </a:p>
          <a:p>
            <a:pPr marL="800100" lvl="2" indent="0">
              <a:buNone/>
            </a:pPr>
            <a:r>
              <a:rPr lang="en-US" dirty="0" smtClean="0"/>
              <a:t>linear </a:t>
            </a:r>
            <a:r>
              <a:rPr lang="en-US" dirty="0"/>
              <a:t>model that uses multiple contextual features </a:t>
            </a:r>
          </a:p>
          <a:p>
            <a:endParaRPr lang="nb-NO" dirty="0"/>
          </a:p>
        </p:txBody>
      </p:sp>
    </p:spTree>
    <p:extLst>
      <p:ext uri="{BB962C8B-B14F-4D97-AF65-F5344CB8AC3E}">
        <p14:creationId xmlns:p14="http://schemas.microsoft.com/office/powerpoint/2010/main" val="1352339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Influence of the relative weight </a:t>
            </a:r>
          </a:p>
        </p:txBody>
      </p:sp>
      <p:pic>
        <p:nvPicPr>
          <p:cNvPr id="4" name="Content Placeholder 3"/>
          <p:cNvPicPr>
            <a:picLocks noGrp="1" noChangeAspect="1"/>
          </p:cNvPicPr>
          <p:nvPr>
            <p:ph idx="1"/>
          </p:nvPr>
        </p:nvPicPr>
        <p:blipFill>
          <a:blip r:embed="rId2"/>
          <a:stretch>
            <a:fillRect/>
          </a:stretch>
        </p:blipFill>
        <p:spPr>
          <a:xfrm>
            <a:off x="3277732" y="1196975"/>
            <a:ext cx="5576217" cy="4929188"/>
          </a:xfrm>
          <a:prstGeom prst="rect">
            <a:avLst/>
          </a:prstGeom>
        </p:spPr>
      </p:pic>
    </p:spTree>
    <p:extLst>
      <p:ext uri="{BB962C8B-B14F-4D97-AF65-F5344CB8AC3E}">
        <p14:creationId xmlns:p14="http://schemas.microsoft.com/office/powerpoint/2010/main" val="53973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Comparison of models for Event Recommendation</a:t>
            </a:r>
          </a:p>
        </p:txBody>
      </p:sp>
      <p:sp>
        <p:nvSpPr>
          <p:cNvPr id="3" name="Content Placeholder 2"/>
          <p:cNvSpPr>
            <a:spLocks noGrp="1"/>
          </p:cNvSpPr>
          <p:nvPr>
            <p:ph idx="1"/>
          </p:nvPr>
        </p:nvSpPr>
        <p:spPr>
          <a:xfrm>
            <a:off x="838200" y="1825624"/>
            <a:ext cx="10515600" cy="4879975"/>
          </a:xfrm>
        </p:spPr>
        <p:txBody>
          <a:bodyPr>
            <a:normAutofit/>
          </a:bodyPr>
          <a:lstStyle/>
          <a:p>
            <a:endParaRPr lang="en-US" dirty="0" smtClean="0"/>
          </a:p>
          <a:p>
            <a:endParaRPr lang="en-US" dirty="0"/>
          </a:p>
          <a:p>
            <a:endParaRPr lang="en-US" dirty="0" smtClean="0"/>
          </a:p>
          <a:p>
            <a:endParaRPr lang="en-US" dirty="0" smtClean="0"/>
          </a:p>
          <a:p>
            <a:endParaRPr lang="en-US" dirty="0"/>
          </a:p>
          <a:p>
            <a:endParaRPr lang="en-US" dirty="0"/>
          </a:p>
          <a:p>
            <a:endParaRPr lang="en-US" sz="2400" dirty="0"/>
          </a:p>
          <a:p>
            <a:pPr marL="0" indent="0">
              <a:buNone/>
            </a:pPr>
            <a:endParaRPr lang="zh-CN" altLang="en-US" sz="2400" dirty="0" smtClean="0"/>
          </a:p>
          <a:p>
            <a:pPr marL="0" indent="0">
              <a:buNone/>
            </a:pPr>
            <a:r>
              <a:rPr lang="en-US" sz="2400" dirty="0" smtClean="0"/>
              <a:t>Accuracy </a:t>
            </a:r>
            <a:r>
              <a:rPr lang="en-US" sz="2400" dirty="0"/>
              <a:t>of AlphaMF:80.9%, 83.0%, 84.7% </a:t>
            </a:r>
          </a:p>
          <a:p>
            <a:pPr marL="0" indent="0">
              <a:buNone/>
            </a:pPr>
            <a:r>
              <a:rPr lang="en-US" sz="2400" dirty="0"/>
              <a:t>outperforming the strongest state-of-the-art method by more than 11% </a:t>
            </a:r>
          </a:p>
          <a:p>
            <a:endParaRPr lang="en-US" dirty="0"/>
          </a:p>
        </p:txBody>
      </p:sp>
      <p:pic>
        <p:nvPicPr>
          <p:cNvPr id="4" name="Content Placeholder 3"/>
          <p:cNvPicPr>
            <a:picLocks noChangeAspect="1"/>
          </p:cNvPicPr>
          <p:nvPr/>
        </p:nvPicPr>
        <p:blipFill>
          <a:blip r:embed="rId2"/>
          <a:stretch>
            <a:fillRect/>
          </a:stretch>
        </p:blipFill>
        <p:spPr bwMode="auto">
          <a:xfrm>
            <a:off x="240632" y="1277354"/>
            <a:ext cx="6010702" cy="4317331"/>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6427796" y="1429754"/>
            <a:ext cx="5266899" cy="4164931"/>
          </a:xfrm>
          <a:prstGeom prst="rect">
            <a:avLst/>
          </a:prstGeom>
        </p:spPr>
      </p:pic>
    </p:spTree>
    <p:extLst>
      <p:ext uri="{BB962C8B-B14F-4D97-AF65-F5344CB8AC3E}">
        <p14:creationId xmlns:p14="http://schemas.microsoft.com/office/powerpoint/2010/main" val="1505887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Analysis of Contextual Features </a:t>
            </a:r>
          </a:p>
        </p:txBody>
      </p:sp>
      <p:sp>
        <p:nvSpPr>
          <p:cNvPr id="3" name="Content Placeholder 2"/>
          <p:cNvSpPr>
            <a:spLocks noGrp="1"/>
          </p:cNvSpPr>
          <p:nvPr>
            <p:ph idx="1"/>
          </p:nvPr>
        </p:nvSpPr>
        <p:spPr>
          <a:xfrm>
            <a:off x="838200" y="1825624"/>
            <a:ext cx="10515600" cy="4831849"/>
          </a:xfrm>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lgn="ctr">
              <a:buNone/>
            </a:pPr>
            <a:endParaRPr lang="en-US" sz="2400" dirty="0"/>
          </a:p>
          <a:p>
            <a:pPr marL="0" indent="0" algn="ctr">
              <a:buNone/>
            </a:pPr>
            <a:endParaRPr lang="zh-CN" altLang="en-US" sz="2400" dirty="0" smtClean="0"/>
          </a:p>
          <a:p>
            <a:pPr marL="0" indent="0" algn="ctr">
              <a:buNone/>
            </a:pPr>
            <a:r>
              <a:rPr lang="en-US" sz="2400" dirty="0" smtClean="0"/>
              <a:t>Event</a:t>
            </a:r>
            <a:r>
              <a:rPr lang="en-US" sz="2400" dirty="0"/>
              <a:t>, User, Temporal &gt; Social, Spatial, Group, Semantic</a:t>
            </a:r>
          </a:p>
          <a:p>
            <a:pPr marL="0" indent="0">
              <a:buNone/>
            </a:pPr>
            <a:endParaRPr lang="en-US" dirty="0"/>
          </a:p>
        </p:txBody>
      </p:sp>
      <p:pic>
        <p:nvPicPr>
          <p:cNvPr id="4" name="Picture 3"/>
          <p:cNvPicPr>
            <a:picLocks noChangeAspect="1"/>
          </p:cNvPicPr>
          <p:nvPr/>
        </p:nvPicPr>
        <p:blipFill>
          <a:blip r:embed="rId2"/>
          <a:stretch>
            <a:fillRect/>
          </a:stretch>
        </p:blipFill>
        <p:spPr>
          <a:xfrm>
            <a:off x="2819400" y="1299411"/>
            <a:ext cx="6553200" cy="4652658"/>
          </a:xfrm>
          <a:prstGeom prst="rect">
            <a:avLst/>
          </a:prstGeom>
        </p:spPr>
      </p:pic>
    </p:spTree>
    <p:extLst>
      <p:ext uri="{BB962C8B-B14F-4D97-AF65-F5344CB8AC3E}">
        <p14:creationId xmlns:p14="http://schemas.microsoft.com/office/powerpoint/2010/main" val="259326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 Conclusion</a:t>
            </a:r>
            <a:endParaRPr lang="en-US" dirty="0"/>
          </a:p>
        </p:txBody>
      </p:sp>
      <p:sp>
        <p:nvSpPr>
          <p:cNvPr id="3" name="内容占位符 2"/>
          <p:cNvSpPr>
            <a:spLocks noGrp="1"/>
          </p:cNvSpPr>
          <p:nvPr>
            <p:ph idx="1"/>
          </p:nvPr>
        </p:nvSpPr>
        <p:spPr/>
        <p:txBody>
          <a:bodyPr/>
          <a:lstStyle/>
          <a:p>
            <a:r>
              <a:rPr lang="en-US" sz="2400" dirty="0"/>
              <a:t>We have proposed a Context Aware Matrix Factorization model called </a:t>
            </a:r>
            <a:r>
              <a:rPr lang="en-US" sz="2400" dirty="0" err="1"/>
              <a:t>AlphaMF</a:t>
            </a:r>
            <a:r>
              <a:rPr lang="en-US" sz="2400" dirty="0"/>
              <a:t> for the event recommendation problem.</a:t>
            </a:r>
          </a:p>
          <a:p>
            <a:r>
              <a:rPr lang="en-US" sz="2400" dirty="0"/>
              <a:t>We have conducted extensive experiments, proved the effectiveness of </a:t>
            </a:r>
            <a:r>
              <a:rPr lang="en-US" sz="2400" dirty="0" err="1"/>
              <a:t>AlphaMF</a:t>
            </a:r>
            <a:r>
              <a:rPr lang="en-US" sz="2400" dirty="0"/>
              <a:t> shown that </a:t>
            </a:r>
            <a:r>
              <a:rPr lang="en-US" sz="2400" dirty="0" err="1"/>
              <a:t>AlphaMF</a:t>
            </a:r>
            <a:r>
              <a:rPr lang="en-US" sz="2400" dirty="0"/>
              <a:t> significantly outperforms state-of-the-art methods by 11%. </a:t>
            </a:r>
          </a:p>
        </p:txBody>
      </p:sp>
    </p:spTree>
    <p:extLst>
      <p:ext uri="{BB962C8B-B14F-4D97-AF65-F5344CB8AC3E}">
        <p14:creationId xmlns:p14="http://schemas.microsoft.com/office/powerpoint/2010/main" val="132680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of </a:t>
            </a:r>
            <a:r>
              <a:rPr lang="en-US" dirty="0" err="1"/>
              <a:t>AlphaMF</a:t>
            </a:r>
            <a:endParaRPr lang="en-US" dirty="0"/>
          </a:p>
        </p:txBody>
      </p:sp>
      <p:sp>
        <p:nvSpPr>
          <p:cNvPr id="3" name="Content Placeholder 2"/>
          <p:cNvSpPr>
            <a:spLocks noGrp="1"/>
          </p:cNvSpPr>
          <p:nvPr>
            <p:ph idx="1"/>
          </p:nvPr>
        </p:nvSpPr>
        <p:spPr/>
        <p:txBody>
          <a:bodyPr/>
          <a:lstStyle/>
          <a:p>
            <a:r>
              <a:rPr lang="en-US" sz="2400" dirty="0"/>
              <a:t>Outstanding performance: </a:t>
            </a:r>
          </a:p>
          <a:p>
            <a:pPr marL="800100" lvl="2" indent="0">
              <a:buNone/>
            </a:pPr>
            <a:r>
              <a:rPr lang="en-US" dirty="0"/>
              <a:t>significantly outperforms state-of-the-art methods </a:t>
            </a:r>
          </a:p>
          <a:p>
            <a:r>
              <a:rPr lang="en-US" sz="2400" dirty="0"/>
              <a:t>A</a:t>
            </a:r>
            <a:r>
              <a:rPr lang="en-US" altLang="zh-CN" sz="2400" dirty="0"/>
              <a:t>n</a:t>
            </a:r>
            <a:r>
              <a:rPr lang="en-US" sz="2400" dirty="0"/>
              <a:t> unified model: </a:t>
            </a:r>
          </a:p>
          <a:p>
            <a:pPr marL="800100" lvl="2" indent="0">
              <a:buNone/>
            </a:pPr>
            <a:r>
              <a:rPr lang="en-US" dirty="0"/>
              <a:t>jointly models implicit feedbacks and explicit contextual signals</a:t>
            </a:r>
          </a:p>
          <a:p>
            <a:r>
              <a:rPr lang="en-US" sz="2400" dirty="0"/>
              <a:t>Highly extensible: </a:t>
            </a:r>
          </a:p>
          <a:p>
            <a:pPr marL="800100" lvl="2" indent="0">
              <a:buNone/>
            </a:pPr>
            <a:r>
              <a:rPr lang="en-US" dirty="0"/>
              <a:t>New type of contextual features can be added into the model easily </a:t>
            </a:r>
          </a:p>
          <a:p>
            <a:r>
              <a:rPr lang="en-US" sz="2400" dirty="0"/>
              <a:t> A flexible framework:</a:t>
            </a:r>
          </a:p>
          <a:p>
            <a:pPr marL="800100" lvl="2" indent="0">
              <a:buNone/>
            </a:pPr>
            <a:r>
              <a:rPr lang="en-US" dirty="0"/>
              <a:t>can be widely used in various context aware recommend</a:t>
            </a:r>
            <a:r>
              <a:rPr lang="en-US" altLang="zh-CN" dirty="0"/>
              <a:t>ation</a:t>
            </a:r>
            <a:r>
              <a:rPr lang="en-US" dirty="0"/>
              <a:t> problems. </a:t>
            </a:r>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46</a:t>
            </a:fld>
            <a:endParaRPr lang="en-US"/>
          </a:p>
        </p:txBody>
      </p:sp>
    </p:spTree>
    <p:extLst>
      <p:ext uri="{BB962C8B-B14F-4D97-AF65-F5344CB8AC3E}">
        <p14:creationId xmlns:p14="http://schemas.microsoft.com/office/powerpoint/2010/main" val="9190204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zh-CN" altLang="en-US" sz="3200" dirty="0" smtClean="0"/>
              <a:t/>
            </a:r>
            <a:br>
              <a:rPr lang="zh-CN" altLang="en-US" sz="3200" dirty="0" smtClean="0"/>
            </a:br>
            <a:r>
              <a:rPr lang="en-US" altLang="zh-CN" sz="3200" dirty="0"/>
              <a:t/>
            </a:r>
            <a:br>
              <a:rPr lang="en-US" altLang="zh-CN" sz="3200" dirty="0"/>
            </a:br>
            <a:r>
              <a:rPr lang="en-US" altLang="zh-CN" sz="3200" dirty="0"/>
              <a:t>Deep Neural Networks for Group Recommendation in </a:t>
            </a:r>
            <a:r>
              <a:rPr lang="en-US" altLang="zh-CN" sz="3200" dirty="0" smtClean="0"/>
              <a:t/>
            </a:r>
            <a:br>
              <a:rPr lang="en-US" altLang="zh-CN" sz="3200" dirty="0" smtClean="0"/>
            </a:br>
            <a:r>
              <a:rPr lang="en-US" altLang="zh-CN" sz="3200" dirty="0" smtClean="0"/>
              <a:t>Event-based </a:t>
            </a:r>
            <a:r>
              <a:rPr lang="en-US" altLang="zh-CN" sz="3200" dirty="0"/>
              <a:t>Social Networks</a:t>
            </a:r>
            <a:r>
              <a:rPr lang="en-US" dirty="0"/>
              <a:t/>
            </a:r>
            <a:br>
              <a:rPr lang="en-US" dirty="0"/>
            </a:br>
            <a:endParaRPr lang="en-US" dirty="0"/>
          </a:p>
        </p:txBody>
      </p:sp>
      <p:sp>
        <p:nvSpPr>
          <p:cNvPr id="3" name="Subtitle 2"/>
          <p:cNvSpPr>
            <a:spLocks noGrp="1"/>
          </p:cNvSpPr>
          <p:nvPr>
            <p:ph type="subTitle" idx="1"/>
          </p:nvPr>
        </p:nvSpPr>
        <p:spPr/>
        <p:txBody>
          <a:bodyPr/>
          <a:lstStyle/>
          <a:p>
            <a:endParaRPr lang="zh-CN" altLang="en-US" dirty="0"/>
          </a:p>
          <a:p>
            <a:r>
              <a:rPr lang="en-US" altLang="zh-CN" dirty="0" err="1" smtClean="0"/>
              <a:t>Yulong</a:t>
            </a:r>
            <a:r>
              <a:rPr lang="zh-CN" altLang="en-US" dirty="0" smtClean="0"/>
              <a:t> </a:t>
            </a:r>
            <a:r>
              <a:rPr lang="en-US" altLang="zh-CN" dirty="0" err="1" smtClean="0"/>
              <a:t>Gu</a:t>
            </a: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47</a:t>
            </a:fld>
            <a:endParaRPr lang="en-US"/>
          </a:p>
        </p:txBody>
      </p:sp>
      <p:pic>
        <p:nvPicPr>
          <p:cNvPr id="5" name="Picture 2" descr="E:\learning\research\Social_Action_Tracking\presentation\000-1-清华大学校徽_p1.png"/>
          <p:cNvPicPr>
            <a:picLocks noChangeAspect="1" noChangeArrowheads="1"/>
          </p:cNvPicPr>
          <p:nvPr/>
        </p:nvPicPr>
        <p:blipFill>
          <a:blip r:embed="rId2" cstate="print"/>
          <a:srcRect/>
          <a:stretch>
            <a:fillRect/>
          </a:stretch>
        </p:blipFill>
        <p:spPr bwMode="auto">
          <a:xfrm>
            <a:off x="9453838" y="23813"/>
            <a:ext cx="1214162" cy="1219200"/>
          </a:xfrm>
          <a:prstGeom prst="rect">
            <a:avLst/>
          </a:prstGeom>
          <a:noFill/>
        </p:spPr>
      </p:pic>
    </p:spTree>
    <p:extLst>
      <p:ext uri="{BB962C8B-B14F-4D97-AF65-F5344CB8AC3E}">
        <p14:creationId xmlns:p14="http://schemas.microsoft.com/office/powerpoint/2010/main" val="8799216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HNCF:</a:t>
            </a:r>
            <a:r>
              <a:rPr lang="zh-CN" altLang="en-US" dirty="0" smtClean="0"/>
              <a:t> </a:t>
            </a:r>
            <a:r>
              <a:rPr lang="en-US" dirty="0"/>
              <a:t>Hybrid Neural Collaborative Filtering </a:t>
            </a:r>
          </a:p>
        </p:txBody>
      </p:sp>
      <p:pic>
        <p:nvPicPr>
          <p:cNvPr id="6" name="Content Placeholder 5"/>
          <p:cNvPicPr>
            <a:picLocks noGrp="1" noChangeAspect="1"/>
          </p:cNvPicPr>
          <p:nvPr>
            <p:ph idx="1"/>
          </p:nvPr>
        </p:nvPicPr>
        <p:blipFill>
          <a:blip r:embed="rId2"/>
          <a:stretch>
            <a:fillRect/>
          </a:stretch>
        </p:blipFill>
        <p:spPr>
          <a:xfrm>
            <a:off x="233571" y="4775104"/>
            <a:ext cx="5448300" cy="87532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158" y="1469986"/>
            <a:ext cx="5158581" cy="2364077"/>
          </a:xfrm>
          <a:prstGeom prst="rect">
            <a:avLst/>
          </a:prstGeom>
        </p:spPr>
      </p:pic>
      <p:pic>
        <p:nvPicPr>
          <p:cNvPr id="8" name="Picture 7"/>
          <p:cNvPicPr>
            <a:picLocks noChangeAspect="1"/>
          </p:cNvPicPr>
          <p:nvPr/>
        </p:nvPicPr>
        <p:blipFill>
          <a:blip r:embed="rId4"/>
          <a:stretch>
            <a:fillRect/>
          </a:stretch>
        </p:blipFill>
        <p:spPr>
          <a:xfrm>
            <a:off x="6096000" y="4884481"/>
            <a:ext cx="5637945" cy="852159"/>
          </a:xfrm>
          <a:prstGeom prst="rect">
            <a:avLst/>
          </a:prstGeom>
        </p:spPr>
      </p:pic>
      <p:pic>
        <p:nvPicPr>
          <p:cNvPr id="4" name="Picture 3"/>
          <p:cNvPicPr>
            <a:picLocks noChangeAspect="1"/>
          </p:cNvPicPr>
          <p:nvPr/>
        </p:nvPicPr>
        <p:blipFill>
          <a:blip r:embed="rId5"/>
          <a:stretch>
            <a:fillRect/>
          </a:stretch>
        </p:blipFill>
        <p:spPr>
          <a:xfrm>
            <a:off x="5973531" y="4026548"/>
            <a:ext cx="5882881" cy="516274"/>
          </a:xfrm>
          <a:prstGeom prst="rect">
            <a:avLst/>
          </a:prstGeom>
        </p:spPr>
      </p:pic>
    </p:spTree>
    <p:extLst>
      <p:ext uri="{BB962C8B-B14F-4D97-AF65-F5344CB8AC3E}">
        <p14:creationId xmlns:p14="http://schemas.microsoft.com/office/powerpoint/2010/main" val="7072040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Dataset</a:t>
            </a:r>
            <a:endParaRPr kumimoji="1" lang="zh-CN" altLang="en-US" dirty="0"/>
          </a:p>
        </p:txBody>
      </p:sp>
      <p:sp>
        <p:nvSpPr>
          <p:cNvPr id="3" name="内容占位符 2"/>
          <p:cNvSpPr>
            <a:spLocks noGrp="1"/>
          </p:cNvSpPr>
          <p:nvPr>
            <p:ph idx="1"/>
          </p:nvPr>
        </p:nvSpPr>
        <p:spPr/>
        <p:txBody>
          <a:bodyPr/>
          <a:lstStyle/>
          <a:p>
            <a:r>
              <a:rPr kumimoji="1" lang="en-US" altLang="zh-CN" dirty="0" err="1"/>
              <a:t>Meetup</a:t>
            </a:r>
            <a:r>
              <a:rPr kumimoji="1" lang="en-US" altLang="zh-CN" dirty="0"/>
              <a:t> Dataset:</a:t>
            </a:r>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lgn="ctr">
              <a:buNone/>
            </a:pPr>
            <a:r>
              <a:rPr kumimoji="1" lang="en-US" altLang="zh-CN" sz="2400" dirty="0"/>
              <a:t>Group, User, Event, RSVP</a:t>
            </a:r>
          </a:p>
          <a:p>
            <a:pPr marL="0" indent="0">
              <a:buNone/>
            </a:pPr>
            <a:endParaRPr kumimoji="1" lang="zh-CN" altLang="en-US" dirty="0"/>
          </a:p>
        </p:txBody>
      </p:sp>
      <p:pic>
        <p:nvPicPr>
          <p:cNvPr id="4" name="Picture 3"/>
          <p:cNvPicPr>
            <a:picLocks noChangeAspect="1"/>
          </p:cNvPicPr>
          <p:nvPr/>
        </p:nvPicPr>
        <p:blipFill>
          <a:blip r:embed="rId2"/>
          <a:stretch>
            <a:fillRect/>
          </a:stretch>
        </p:blipFill>
        <p:spPr>
          <a:xfrm>
            <a:off x="2743200" y="2590802"/>
            <a:ext cx="6246690" cy="2366169"/>
          </a:xfrm>
          <a:prstGeom prst="rect">
            <a:avLst/>
          </a:prstGeom>
        </p:spPr>
      </p:pic>
    </p:spTree>
    <p:extLst>
      <p:ext uri="{BB962C8B-B14F-4D97-AF65-F5344CB8AC3E}">
        <p14:creationId xmlns:p14="http://schemas.microsoft.com/office/powerpoint/2010/main" val="293848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Internship</a:t>
            </a:r>
            <a:endParaRPr lang="en-US" dirty="0"/>
          </a:p>
        </p:txBody>
      </p:sp>
      <p:sp>
        <p:nvSpPr>
          <p:cNvPr id="3" name="Content Placeholder 2"/>
          <p:cNvSpPr>
            <a:spLocks noGrp="1"/>
          </p:cNvSpPr>
          <p:nvPr>
            <p:ph idx="1"/>
          </p:nvPr>
        </p:nvSpPr>
        <p:spPr>
          <a:xfrm>
            <a:off x="247973" y="1690688"/>
            <a:ext cx="11763213" cy="5030787"/>
          </a:xfrm>
        </p:spPr>
        <p:txBody>
          <a:bodyPr>
            <a:normAutofit fontScale="85000" lnSpcReduction="20000"/>
          </a:bodyPr>
          <a:lstStyle/>
          <a:p>
            <a:r>
              <a:rPr lang="en-US" altLang="zh-CN" dirty="0" smtClean="0"/>
              <a:t>2013.07-2015.07</a:t>
            </a:r>
            <a:r>
              <a:rPr lang="zh-CN" altLang="en-US" dirty="0"/>
              <a:t> </a:t>
            </a:r>
            <a:endParaRPr lang="zh-CN" altLang="en-US" dirty="0" smtClean="0"/>
          </a:p>
          <a:p>
            <a:pPr marL="0" indent="0">
              <a:buNone/>
            </a:pPr>
            <a:r>
              <a:rPr lang="zh-CN" altLang="en-US" b="1" dirty="0" smtClean="0"/>
              <a:t>	</a:t>
            </a:r>
            <a:r>
              <a:rPr lang="en-US" b="1" dirty="0" smtClean="0"/>
              <a:t>Microsoft Research Asia</a:t>
            </a:r>
            <a:r>
              <a:rPr lang="zh-CN" altLang="en-US" b="1" dirty="0" smtClean="0"/>
              <a:t>		</a:t>
            </a:r>
          </a:p>
          <a:p>
            <a:pPr marL="0" indent="0">
              <a:buNone/>
            </a:pPr>
            <a:r>
              <a:rPr lang="zh-CN" altLang="en-US" b="1" dirty="0"/>
              <a:t>	</a:t>
            </a:r>
            <a:r>
              <a:rPr lang="zh-CN" altLang="en-US" b="1" dirty="0" smtClean="0"/>
              <a:t>	</a:t>
            </a:r>
            <a:r>
              <a:rPr lang="en-US" dirty="0" smtClean="0"/>
              <a:t>Knowledge Mining Group</a:t>
            </a:r>
          </a:p>
          <a:p>
            <a:pPr marL="0" indent="0">
              <a:buNone/>
            </a:pPr>
            <a:r>
              <a:rPr lang="en-US" sz="2400" dirty="0"/>
              <a:t>	</a:t>
            </a:r>
            <a:r>
              <a:rPr lang="zh-CN" altLang="en-US" sz="2400" dirty="0"/>
              <a:t> </a:t>
            </a:r>
            <a:r>
              <a:rPr lang="zh-CN" altLang="en-US" sz="2400" dirty="0" smtClean="0"/>
              <a:t>  </a:t>
            </a:r>
            <a:r>
              <a:rPr lang="zh-CN" altLang="en-US" sz="2400" dirty="0"/>
              <a:t>	</a:t>
            </a:r>
            <a:r>
              <a:rPr lang="zh-CN" altLang="en-US" sz="2400" dirty="0" smtClean="0"/>
              <a:t>	</a:t>
            </a:r>
            <a:r>
              <a:rPr lang="en-US" sz="2400" dirty="0" smtClean="0"/>
              <a:t>Build Knowledge Graph from texts using Data Mining, Machine Learning, NL</a:t>
            </a:r>
            <a:r>
              <a:rPr lang="en-US" altLang="zh-CN" sz="2400" dirty="0" smtClean="0"/>
              <a:t>P</a:t>
            </a:r>
            <a:endParaRPr lang="en-US" sz="2400" dirty="0" smtClean="0"/>
          </a:p>
          <a:p>
            <a:r>
              <a:rPr lang="en-US" altLang="zh-CN" dirty="0" smtClean="0"/>
              <a:t>2012.04-2012.07</a:t>
            </a:r>
            <a:r>
              <a:rPr lang="zh-CN" altLang="en-US" dirty="0" smtClean="0"/>
              <a:t> </a:t>
            </a:r>
          </a:p>
          <a:p>
            <a:pPr marL="0" indent="0">
              <a:buNone/>
            </a:pPr>
            <a:r>
              <a:rPr lang="zh-CN" altLang="en-US" b="1" dirty="0" smtClean="0"/>
              <a:t>	</a:t>
            </a:r>
            <a:r>
              <a:rPr lang="en-US" b="1" dirty="0" err="1" smtClean="0"/>
              <a:t>Sougou</a:t>
            </a:r>
            <a:r>
              <a:rPr lang="zh-CN" altLang="en-US" b="1" dirty="0" smtClean="0"/>
              <a:t>				</a:t>
            </a:r>
          </a:p>
          <a:p>
            <a:pPr marL="0" indent="0">
              <a:buNone/>
            </a:pPr>
            <a:r>
              <a:rPr lang="zh-CN" altLang="en-US" b="1" dirty="0"/>
              <a:t>	</a:t>
            </a:r>
            <a:r>
              <a:rPr lang="zh-CN" altLang="en-US" b="1" dirty="0" smtClean="0"/>
              <a:t>	</a:t>
            </a:r>
            <a:r>
              <a:rPr lang="en-US" dirty="0" smtClean="0"/>
              <a:t>Web Search Research Group</a:t>
            </a:r>
          </a:p>
          <a:p>
            <a:pPr marL="0" indent="0">
              <a:lnSpc>
                <a:spcPct val="100000"/>
              </a:lnSpc>
              <a:buNone/>
            </a:pPr>
            <a:r>
              <a:rPr lang="en-US" dirty="0"/>
              <a:t>	</a:t>
            </a:r>
            <a:r>
              <a:rPr lang="zh-CN" altLang="en-US" sz="2400" dirty="0"/>
              <a:t>	</a:t>
            </a:r>
            <a:r>
              <a:rPr lang="zh-CN" altLang="en-US" sz="2400" dirty="0" smtClean="0"/>
              <a:t>	</a:t>
            </a:r>
            <a:r>
              <a:rPr lang="en-US" sz="2400" dirty="0" smtClean="0"/>
              <a:t>Improve </a:t>
            </a:r>
            <a:r>
              <a:rPr lang="en-US" sz="2400" dirty="0"/>
              <a:t>the quality of search engine</a:t>
            </a:r>
          </a:p>
          <a:p>
            <a:r>
              <a:rPr lang="en-US" altLang="zh-CN" dirty="0" smtClean="0"/>
              <a:t>2011.07-2012.03 </a:t>
            </a:r>
            <a:endParaRPr lang="zh-CN" altLang="en-US" dirty="0" smtClean="0"/>
          </a:p>
          <a:p>
            <a:pPr marL="0" indent="0">
              <a:buNone/>
            </a:pPr>
            <a:r>
              <a:rPr lang="zh-CN" altLang="en-US" b="1" dirty="0" smtClean="0"/>
              <a:t>	</a:t>
            </a:r>
            <a:r>
              <a:rPr lang="en-US" b="1" dirty="0" err="1" smtClean="0"/>
              <a:t>Baidu</a:t>
            </a:r>
            <a:r>
              <a:rPr lang="zh-CN" altLang="en-US" b="1" dirty="0" smtClean="0"/>
              <a:t>					</a:t>
            </a:r>
          </a:p>
          <a:p>
            <a:pPr marL="0" indent="0">
              <a:buNone/>
            </a:pPr>
            <a:r>
              <a:rPr lang="zh-CN" altLang="en-US" b="1" dirty="0"/>
              <a:t>	</a:t>
            </a:r>
            <a:r>
              <a:rPr lang="zh-CN" altLang="en-US" b="1" dirty="0" smtClean="0"/>
              <a:t>	</a:t>
            </a:r>
            <a:r>
              <a:rPr lang="en-US" dirty="0" smtClean="0"/>
              <a:t>Data Mining and Anti-Spam Team in </a:t>
            </a:r>
            <a:r>
              <a:rPr lang="en-US" dirty="0" err="1" smtClean="0"/>
              <a:t>Tieba</a:t>
            </a:r>
            <a:endParaRPr lang="en-US" dirty="0" smtClean="0"/>
          </a:p>
          <a:p>
            <a:pPr marL="0" indent="0">
              <a:lnSpc>
                <a:spcPct val="110000"/>
              </a:lnSpc>
              <a:buNone/>
            </a:pPr>
            <a:r>
              <a:rPr lang="en-US" dirty="0"/>
              <a:t>	</a:t>
            </a:r>
            <a:r>
              <a:rPr lang="zh-CN" altLang="en-US" dirty="0" smtClean="0"/>
              <a:t>		</a:t>
            </a:r>
            <a:r>
              <a:rPr lang="en-US" sz="2400" dirty="0" smtClean="0"/>
              <a:t>research </a:t>
            </a:r>
            <a:r>
              <a:rPr lang="en-US" sz="2400" dirty="0"/>
              <a:t>and develop the anti-spam system in </a:t>
            </a:r>
            <a:r>
              <a:rPr lang="en-US" sz="2400" dirty="0" err="1"/>
              <a:t>Tieba</a:t>
            </a:r>
            <a:endParaRPr lang="en-US" sz="2400" dirty="0"/>
          </a:p>
          <a:p>
            <a:pPr marL="0" indent="0">
              <a:buNone/>
            </a:pP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5</a:t>
            </a:fld>
            <a:endParaRPr lang="en-US"/>
          </a:p>
        </p:txBody>
      </p:sp>
    </p:spTree>
    <p:extLst>
      <p:ext uri="{BB962C8B-B14F-4D97-AF65-F5344CB8AC3E}">
        <p14:creationId xmlns:p14="http://schemas.microsoft.com/office/powerpoint/2010/main" val="14330645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CFFC395C-AFA1-4027-B557-79AC56F530C3}" type="slidenum">
              <a:rPr lang="en-US" smtClean="0"/>
              <a:t>50</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2135" y="721895"/>
            <a:ext cx="8327730" cy="5455068"/>
          </a:xfrm>
          <a:prstGeom prst="rect">
            <a:avLst/>
          </a:prstGeom>
        </p:spPr>
      </p:pic>
    </p:spTree>
    <p:extLst>
      <p:ext uri="{BB962C8B-B14F-4D97-AF65-F5344CB8AC3E}">
        <p14:creationId xmlns:p14="http://schemas.microsoft.com/office/powerpoint/2010/main" val="6723264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err="1" smtClean="0"/>
              <a:t>Thr</a:t>
            </a:r>
            <a:r>
              <a:rPr lang="en-US" dirty="0" smtClean="0"/>
              <a:t>: Only </a:t>
            </a:r>
            <a:r>
              <a:rPr lang="en-US" dirty="0"/>
              <a:t>the number of groups that users have participated is greater than </a:t>
            </a:r>
            <a:r>
              <a:rPr lang="en-US" i="1" dirty="0" err="1" smtClean="0"/>
              <a:t>Thr</a:t>
            </a:r>
            <a:r>
              <a:rPr lang="en-US" dirty="0"/>
              <a:t>, then the user will be used for training the model. </a:t>
            </a:r>
            <a:r>
              <a:rPr lang="en-US" dirty="0" smtClean="0"/>
              <a:t>When </a:t>
            </a:r>
            <a:r>
              <a:rPr lang="en-US" dirty="0" err="1" smtClean="0"/>
              <a:t>Thr</a:t>
            </a:r>
            <a:r>
              <a:rPr lang="en-US" dirty="0" smtClean="0"/>
              <a:t> is smaller, </a:t>
            </a:r>
            <a:r>
              <a:rPr lang="en-US" dirty="0"/>
              <a:t>the </a:t>
            </a:r>
            <a:r>
              <a:rPr lang="en-US" dirty="0" smtClean="0"/>
              <a:t>dataset is sparser.</a:t>
            </a:r>
          </a:p>
          <a:p>
            <a:r>
              <a:rPr lang="en-US" dirty="0" smtClean="0"/>
              <a:t>HCNF will be more </a:t>
            </a:r>
            <a:r>
              <a:rPr lang="en-US" dirty="0"/>
              <a:t>superior </a:t>
            </a:r>
            <a:r>
              <a:rPr lang="en-US" dirty="0" smtClean="0"/>
              <a:t>for sparse dataset!</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51</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410" y="208547"/>
            <a:ext cx="9260305" cy="4604084"/>
          </a:xfrm>
          <a:prstGeom prst="rect">
            <a:avLst/>
          </a:prstGeom>
        </p:spPr>
      </p:pic>
    </p:spTree>
    <p:extLst>
      <p:ext uri="{BB962C8B-B14F-4D97-AF65-F5344CB8AC3E}">
        <p14:creationId xmlns:p14="http://schemas.microsoft.com/office/powerpoint/2010/main" val="20731605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a:t>W</a:t>
            </a:r>
            <a:r>
              <a:rPr lang="en-US" dirty="0" smtClean="0"/>
              <a:t>e </a:t>
            </a:r>
            <a:r>
              <a:rPr lang="en-US" dirty="0"/>
              <a:t>proposed a hybrid neural network based collaborative filtering model called HNCF </a:t>
            </a:r>
            <a:r>
              <a:rPr lang="en-US" dirty="0" smtClean="0"/>
              <a:t>to </a:t>
            </a:r>
            <a:r>
              <a:rPr lang="en-US" dirty="0"/>
              <a:t>tackle the Group Recommendation problem in social networks. </a:t>
            </a:r>
            <a:endParaRPr lang="en-US" dirty="0" smtClean="0"/>
          </a:p>
          <a:p>
            <a:r>
              <a:rPr lang="en-US" dirty="0" smtClean="0"/>
              <a:t>HNCF </a:t>
            </a:r>
            <a:r>
              <a:rPr lang="en-US" dirty="0"/>
              <a:t>is a unified model </a:t>
            </a:r>
            <a:r>
              <a:rPr lang="en-US" dirty="0" smtClean="0"/>
              <a:t>that connects SDAE based collaborative filtering model with rich side information in social networks. </a:t>
            </a:r>
          </a:p>
          <a:p>
            <a:r>
              <a:rPr lang="en-US" dirty="0"/>
              <a:t>Extensive experiments on a large real-world EBSN dataset demonstrate that HNCF significantly outperforms </a:t>
            </a:r>
            <a:r>
              <a:rPr lang="en-US" dirty="0" smtClean="0"/>
              <a:t>state-of-the-art </a:t>
            </a:r>
            <a:r>
              <a:rPr lang="en-US" dirty="0"/>
              <a:t>methods. </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52</a:t>
            </a:fld>
            <a:endParaRPr lang="en-US"/>
          </a:p>
        </p:txBody>
      </p:sp>
    </p:spTree>
    <p:extLst>
      <p:ext uri="{BB962C8B-B14F-4D97-AF65-F5344CB8AC3E}">
        <p14:creationId xmlns:p14="http://schemas.microsoft.com/office/powerpoint/2010/main" val="16325887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27EF86-9331-4902-88B4-8C320C9C105B}" type="slidenum">
              <a:rPr lang="en-US" smtClean="0"/>
              <a:t>53</a:t>
            </a:fld>
            <a:endParaRPr lang="en-US"/>
          </a:p>
        </p:txBody>
      </p:sp>
      <p:sp>
        <p:nvSpPr>
          <p:cNvPr id="8" name="Title 1"/>
          <p:cNvSpPr txBox="1">
            <a:spLocks/>
          </p:cNvSpPr>
          <p:nvPr/>
        </p:nvSpPr>
        <p:spPr>
          <a:xfrm>
            <a:off x="0" y="1321706"/>
            <a:ext cx="12192000" cy="4808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endParaRPr lang="en-US" sz="4000" b="1" dirty="0" smtClean="0">
              <a:latin typeface="Cambria" panose="02040503050406030204" pitchFamily="18" charset="0"/>
              <a:ea typeface="Tahoma" panose="020B0604030504040204" pitchFamily="34" charset="0"/>
              <a:cs typeface="Times New Roman" panose="02020603050405020304" pitchFamily="18" charset="0"/>
            </a:endParaRPr>
          </a:p>
          <a:p>
            <a:pPr>
              <a:lnSpc>
                <a:spcPct val="120000"/>
              </a:lnSpc>
            </a:pPr>
            <a:r>
              <a:rPr lang="en-US" sz="4000" b="1" dirty="0" smtClean="0">
                <a:latin typeface="Cambria" panose="02040503050406030204" pitchFamily="18" charset="0"/>
                <a:ea typeface="Tahoma" panose="020B0604030504040204" pitchFamily="34" charset="0"/>
                <a:cs typeface="Times New Roman" panose="02020603050405020304" pitchFamily="18" charset="0"/>
              </a:rPr>
              <a:t>Towards </a:t>
            </a:r>
            <a:r>
              <a:rPr lang="en-US" sz="4000" b="1" dirty="0">
                <a:latin typeface="Cambria" panose="02040503050406030204" pitchFamily="18" charset="0"/>
                <a:ea typeface="Tahoma" panose="020B0604030504040204" pitchFamily="34" charset="0"/>
                <a:cs typeface="Times New Roman" panose="02020603050405020304" pitchFamily="18" charset="0"/>
              </a:rPr>
              <a:t>Accurate Relation Extraction </a:t>
            </a:r>
            <a:endParaRPr lang="en-US" sz="4000" b="1" dirty="0" smtClean="0">
              <a:latin typeface="Cambria" panose="02040503050406030204" pitchFamily="18" charset="0"/>
              <a:ea typeface="Tahoma" panose="020B0604030504040204" pitchFamily="34" charset="0"/>
              <a:cs typeface="Times New Roman" panose="02020603050405020304" pitchFamily="18" charset="0"/>
            </a:endParaRPr>
          </a:p>
          <a:p>
            <a:pPr>
              <a:lnSpc>
                <a:spcPct val="120000"/>
              </a:lnSpc>
            </a:pPr>
            <a:r>
              <a:rPr lang="en-US" sz="4000" b="1" dirty="0" smtClean="0">
                <a:latin typeface="Cambria" panose="02040503050406030204" pitchFamily="18" charset="0"/>
                <a:ea typeface="Tahoma" panose="020B0604030504040204" pitchFamily="34" charset="0"/>
                <a:cs typeface="Times New Roman" panose="02020603050405020304" pitchFamily="18" charset="0"/>
              </a:rPr>
              <a:t>from </a:t>
            </a:r>
            <a:r>
              <a:rPr lang="en-US" sz="4000" b="1" dirty="0">
                <a:latin typeface="Cambria" panose="02040503050406030204" pitchFamily="18" charset="0"/>
                <a:ea typeface="Tahoma" panose="020B0604030504040204" pitchFamily="34" charset="0"/>
                <a:cs typeface="Times New Roman" panose="02020603050405020304" pitchFamily="18" charset="0"/>
              </a:rPr>
              <a:t>Wikipedia </a:t>
            </a:r>
          </a:p>
          <a:p>
            <a:pPr>
              <a:lnSpc>
                <a:spcPct val="120000"/>
              </a:lnSpc>
            </a:pPr>
            <a:endParaRPr lang="zh-CN" altLang="en-US" sz="2900" b="1" dirty="0" smtClean="0"/>
          </a:p>
          <a:p>
            <a:pPr>
              <a:lnSpc>
                <a:spcPct val="120000"/>
              </a:lnSpc>
            </a:pPr>
            <a:r>
              <a:rPr lang="en-US" altLang="zh-CN" sz="2900" b="1" smtClean="0"/>
              <a:t>WI</a:t>
            </a:r>
            <a:r>
              <a:rPr lang="zh-CN" altLang="en-US" sz="2900" b="1" smtClean="0"/>
              <a:t> </a:t>
            </a:r>
            <a:r>
              <a:rPr lang="en-US" altLang="zh-CN" sz="2900" b="1" smtClean="0"/>
              <a:t>2016</a:t>
            </a:r>
            <a:endParaRPr lang="zh-CN" altLang="en-US" sz="2900" b="1" dirty="0"/>
          </a:p>
          <a:p>
            <a:pPr>
              <a:lnSpc>
                <a:spcPct val="120000"/>
              </a:lnSpc>
            </a:pPr>
            <a:endParaRPr lang="en-US" sz="2400" dirty="0"/>
          </a:p>
          <a:p>
            <a:pPr>
              <a:lnSpc>
                <a:spcPct val="120000"/>
              </a:lnSpc>
            </a:pPr>
            <a:r>
              <a:rPr lang="en-US" sz="2400" dirty="0" err="1" smtClean="0"/>
              <a:t>Yulong</a:t>
            </a:r>
            <a:r>
              <a:rPr lang="en-US" sz="2400" dirty="0" smtClean="0"/>
              <a:t> </a:t>
            </a:r>
            <a:r>
              <a:rPr lang="en-US" sz="2400" dirty="0" err="1" smtClean="0"/>
              <a:t>Gu</a:t>
            </a:r>
            <a:endParaRPr lang="en-US" sz="2400" dirty="0" smtClean="0"/>
          </a:p>
        </p:txBody>
      </p:sp>
      <p:pic>
        <p:nvPicPr>
          <p:cNvPr id="5" name="Picture 2" descr="E:\learning\research\Social_Action_Tracking\presentation\000-1-清华大学校徽_p1.png"/>
          <p:cNvPicPr>
            <a:picLocks noChangeAspect="1" noChangeArrowheads="1"/>
          </p:cNvPicPr>
          <p:nvPr/>
        </p:nvPicPr>
        <p:blipFill>
          <a:blip r:embed="rId3" cstate="print"/>
          <a:srcRect/>
          <a:stretch>
            <a:fillRect/>
          </a:stretch>
        </p:blipFill>
        <p:spPr bwMode="auto">
          <a:xfrm>
            <a:off x="9205865" y="599280"/>
            <a:ext cx="1214162" cy="1219200"/>
          </a:xfrm>
          <a:prstGeom prst="rect">
            <a:avLst/>
          </a:prstGeom>
          <a:noFill/>
        </p:spPr>
      </p:pic>
    </p:spTree>
    <p:extLst>
      <p:ext uri="{BB962C8B-B14F-4D97-AF65-F5344CB8AC3E}">
        <p14:creationId xmlns:p14="http://schemas.microsoft.com/office/powerpoint/2010/main" val="40243680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latin typeface="Cambria" panose="02040503050406030204" pitchFamily="18" charset="0"/>
                <a:ea typeface="华文楷体" panose="02010600040101010101" pitchFamily="2" charset="-122"/>
                <a:cs typeface="Times New Roman" panose="02020603050405020304" pitchFamily="18" charset="0"/>
              </a:rPr>
              <a:t>Preliminary</a:t>
            </a:r>
            <a:endParaRPr lang="en-US" dirty="0"/>
          </a:p>
        </p:txBody>
      </p:sp>
      <p:sp>
        <p:nvSpPr>
          <p:cNvPr id="3" name="Content Placeholder 2"/>
          <p:cNvSpPr>
            <a:spLocks noGrp="1"/>
          </p:cNvSpPr>
          <p:nvPr>
            <p:ph idx="1"/>
          </p:nvPr>
        </p:nvSpPr>
        <p:spPr>
          <a:xfrm>
            <a:off x="950026" y="1825625"/>
            <a:ext cx="9820894" cy="4765180"/>
          </a:xfrm>
        </p:spPr>
        <p:txBody>
          <a:bodyPr>
            <a:normAutofit/>
          </a:bodyPr>
          <a:lstStyle/>
          <a:p>
            <a:r>
              <a:rPr lang="en-US" dirty="0" smtClean="0"/>
              <a:t>What’s is Knowledge?</a:t>
            </a:r>
          </a:p>
          <a:p>
            <a:pPr marL="0" lvl="2" indent="0">
              <a:spcBef>
                <a:spcPts val="1000"/>
              </a:spcBef>
              <a:buNone/>
            </a:pPr>
            <a:r>
              <a:rPr lang="en-US" dirty="0"/>
              <a:t>	</a:t>
            </a:r>
            <a:r>
              <a:rPr lang="en-US" sz="2400" dirty="0">
                <a:latin typeface="Cambria" panose="02040503050406030204" pitchFamily="18" charset="0"/>
                <a:ea typeface="华文楷体" panose="02010600040101010101" pitchFamily="2" charset="-122"/>
                <a:cs typeface="Times New Roman" panose="02020603050405020304" pitchFamily="18" charset="0"/>
              </a:rPr>
              <a:t>F</a:t>
            </a:r>
            <a:r>
              <a:rPr lang="en-US" altLang="zh-CN" sz="2400" dirty="0" smtClean="0">
                <a:latin typeface="Cambria" panose="02040503050406030204" pitchFamily="18" charset="0"/>
                <a:ea typeface="华文楷体" panose="02010600040101010101" pitchFamily="2" charset="-122"/>
                <a:cs typeface="Times New Roman" panose="02020603050405020304" pitchFamily="18" charset="0"/>
              </a:rPr>
              <a:t>acts </a:t>
            </a:r>
            <a:r>
              <a:rPr lang="en-US" altLang="zh-CN" sz="2400" dirty="0">
                <a:latin typeface="Cambria" panose="02040503050406030204" pitchFamily="18" charset="0"/>
                <a:ea typeface="华文楷体" panose="02010600040101010101" pitchFamily="2" charset="-122"/>
                <a:cs typeface="Times New Roman" panose="02020603050405020304" pitchFamily="18" charset="0"/>
              </a:rPr>
              <a:t>of the </a:t>
            </a:r>
            <a:r>
              <a:rPr lang="en-US" altLang="zh-CN" sz="2400" dirty="0" smtClean="0">
                <a:latin typeface="Cambria" panose="02040503050406030204" pitchFamily="18" charset="0"/>
                <a:ea typeface="华文楷体" panose="02010600040101010101" pitchFamily="2" charset="-122"/>
                <a:cs typeface="Times New Roman" panose="02020603050405020304" pitchFamily="18" charset="0"/>
              </a:rPr>
              <a:t>world</a:t>
            </a:r>
            <a:endParaRPr lang="en-US" altLang="zh-CN" sz="2400" dirty="0">
              <a:latin typeface="Cambria" panose="02040503050406030204" pitchFamily="18" charset="0"/>
              <a:ea typeface="华文楷体" panose="02010600040101010101" pitchFamily="2" charset="-122"/>
              <a:cs typeface="Times New Roman" panose="02020603050405020304" pitchFamily="18" charset="0"/>
            </a:endParaRPr>
          </a:p>
          <a:p>
            <a:pPr marL="0" lvl="2" indent="0">
              <a:spcBef>
                <a:spcPts val="1000"/>
              </a:spcBef>
              <a:buNone/>
            </a:pPr>
            <a:r>
              <a:rPr lang="en-US" altLang="zh-CN" dirty="0" smtClean="0">
                <a:latin typeface="Cambria" panose="02040503050406030204" pitchFamily="18" charset="0"/>
                <a:ea typeface="华文楷体" panose="02010600040101010101" pitchFamily="2" charset="-122"/>
                <a:cs typeface="Times New Roman" panose="02020603050405020304" pitchFamily="18" charset="0"/>
              </a:rPr>
              <a:t>		Example: </a:t>
            </a:r>
            <a:r>
              <a:rPr lang="en-US" dirty="0"/>
              <a:t>Barack </a:t>
            </a:r>
            <a:r>
              <a:rPr lang="en-US" dirty="0" smtClean="0"/>
              <a:t>Obama was born on August </a:t>
            </a:r>
            <a:r>
              <a:rPr lang="en-US" dirty="0"/>
              <a:t>4, </a:t>
            </a:r>
            <a:r>
              <a:rPr lang="en-US" dirty="0" smtClean="0"/>
              <a:t>1961.</a:t>
            </a:r>
          </a:p>
          <a:p>
            <a:r>
              <a:rPr lang="en-US" dirty="0" smtClean="0"/>
              <a:t>How Knowledge is represented?</a:t>
            </a:r>
          </a:p>
          <a:p>
            <a:pPr marL="800100" lvl="2" indent="0">
              <a:buNone/>
            </a:pPr>
            <a:r>
              <a:rPr lang="en-US" dirty="0"/>
              <a:t>	</a:t>
            </a:r>
            <a:r>
              <a:rPr lang="en-US" altLang="zh-CN" sz="2600" dirty="0" smtClean="0">
                <a:latin typeface="Cambria" panose="02040503050406030204" pitchFamily="18" charset="0"/>
                <a:ea typeface="华文楷体" panose="02010600040101010101" pitchFamily="2" charset="-122"/>
                <a:cs typeface="Times New Roman" panose="02020603050405020304" pitchFamily="18" charset="0"/>
              </a:rPr>
              <a:t>triplets: (</a:t>
            </a:r>
            <a:r>
              <a:rPr lang="en-US" altLang="zh-CN" sz="2600" dirty="0">
                <a:latin typeface="Cambria" panose="02040503050406030204" pitchFamily="18" charset="0"/>
                <a:ea typeface="华文楷体" panose="02010600040101010101" pitchFamily="2" charset="-122"/>
                <a:cs typeface="Times New Roman" panose="02020603050405020304" pitchFamily="18" charset="0"/>
              </a:rPr>
              <a:t>head entity, relationship, tail entity)</a:t>
            </a:r>
          </a:p>
          <a:p>
            <a:pPr marL="800100" lvl="2" indent="0">
              <a:buNone/>
            </a:pPr>
            <a:r>
              <a:rPr lang="en-US" dirty="0"/>
              <a:t>		Example: (Barack Obama, </a:t>
            </a:r>
            <a:r>
              <a:rPr lang="en-US" dirty="0" err="1"/>
              <a:t>DateOfBirth</a:t>
            </a:r>
            <a:r>
              <a:rPr lang="en-US" dirty="0"/>
              <a:t>, </a:t>
            </a:r>
            <a:r>
              <a:rPr lang="en-US" dirty="0" smtClean="0"/>
              <a:t>1961/08/04)</a:t>
            </a:r>
          </a:p>
          <a:p>
            <a:r>
              <a:rPr lang="en-US" dirty="0" smtClean="0"/>
              <a:t>Knowledge base:</a:t>
            </a:r>
          </a:p>
          <a:p>
            <a:pPr marL="800100" lvl="2" indent="0">
              <a:buNone/>
            </a:pPr>
            <a:r>
              <a:rPr lang="en-US" dirty="0"/>
              <a:t>	 </a:t>
            </a:r>
            <a:r>
              <a:rPr lang="en-US" sz="2600" dirty="0"/>
              <a:t>Knowledge </a:t>
            </a:r>
            <a:r>
              <a:rPr lang="en-US" sz="2600" dirty="0" smtClean="0"/>
              <a:t>base: </a:t>
            </a:r>
            <a:r>
              <a:rPr lang="en-US" altLang="zh-CN" sz="2600" dirty="0" smtClean="0"/>
              <a:t>store</a:t>
            </a:r>
            <a:r>
              <a:rPr lang="zh-CN" altLang="en-US" sz="2600" dirty="0" smtClean="0"/>
              <a:t> </a:t>
            </a:r>
            <a:r>
              <a:rPr lang="en-US" altLang="zh-CN" sz="2600" dirty="0" smtClean="0"/>
              <a:t>triplets</a:t>
            </a:r>
            <a:endParaRPr lang="en-US" altLang="zh-CN" sz="2600" dirty="0">
              <a:latin typeface="Cambria" panose="02040503050406030204" pitchFamily="18" charset="0"/>
              <a:ea typeface="华文楷体" panose="02010600040101010101" pitchFamily="2" charset="-122"/>
              <a:cs typeface="Times New Roman" panose="02020603050405020304" pitchFamily="18" charset="0"/>
            </a:endParaRPr>
          </a:p>
          <a:p>
            <a:pPr marL="800100" lvl="2" indent="0">
              <a:buNone/>
            </a:pPr>
            <a:r>
              <a:rPr lang="en-US" altLang="zh-CN" dirty="0">
                <a:latin typeface="Cambria" panose="02040503050406030204" pitchFamily="18" charset="0"/>
                <a:ea typeface="华文楷体" panose="02010600040101010101" pitchFamily="2" charset="-122"/>
                <a:cs typeface="Times New Roman" panose="02020603050405020304" pitchFamily="18" charset="0"/>
              </a:rPr>
              <a:t>		Example: </a:t>
            </a:r>
            <a:r>
              <a:rPr lang="en-US" dirty="0"/>
              <a:t>Google Knowledge Graph</a:t>
            </a:r>
            <a:r>
              <a:rPr lang="en-US" dirty="0">
                <a:latin typeface="Cambria" panose="02040503050406030204" pitchFamily="18" charset="0"/>
                <a:ea typeface="华文楷体" panose="02010600040101010101" pitchFamily="2" charset="-122"/>
                <a:cs typeface="Times New Roman" panose="02020603050405020304" pitchFamily="18" charset="0"/>
              </a:rPr>
              <a:t>, </a:t>
            </a:r>
            <a:r>
              <a:rPr lang="en-US" dirty="0" err="1" smtClean="0">
                <a:latin typeface="Cambria" panose="02040503050406030204" pitchFamily="18" charset="0"/>
                <a:ea typeface="华文楷体" panose="02010600040101010101" pitchFamily="2" charset="-122"/>
                <a:cs typeface="Times New Roman" panose="02020603050405020304" pitchFamily="18" charset="0"/>
              </a:rPr>
              <a:t>DBpedia</a:t>
            </a:r>
            <a:r>
              <a:rPr lang="en-US" dirty="0">
                <a:latin typeface="Cambria" panose="02040503050406030204" pitchFamily="18" charset="0"/>
                <a:ea typeface="华文楷体" panose="02010600040101010101" pitchFamily="2" charset="-122"/>
                <a:cs typeface="Times New Roman" panose="02020603050405020304" pitchFamily="18" charset="0"/>
              </a:rPr>
              <a:t>, </a:t>
            </a:r>
            <a:r>
              <a:rPr lang="en-US" dirty="0" smtClean="0">
                <a:latin typeface="Cambria" panose="02040503050406030204" pitchFamily="18" charset="0"/>
                <a:ea typeface="华文楷体" panose="02010600040101010101" pitchFamily="2" charset="-122"/>
                <a:cs typeface="Times New Roman" panose="02020603050405020304" pitchFamily="18" charset="0"/>
              </a:rPr>
              <a:t>Freebase</a:t>
            </a:r>
            <a:endParaRPr lang="en-US" dirty="0" smtClean="0"/>
          </a:p>
          <a:p>
            <a:r>
              <a:rPr lang="en-US" dirty="0" smtClean="0"/>
              <a:t>What can Knowledge base be used for? </a:t>
            </a:r>
          </a:p>
          <a:p>
            <a:pPr marL="1257300" lvl="3" indent="0">
              <a:buNone/>
            </a:pPr>
            <a:r>
              <a:rPr lang="en-US" sz="2000" dirty="0"/>
              <a:t>	Search </a:t>
            </a:r>
            <a:r>
              <a:rPr lang="en-US" sz="2000" dirty="0" smtClean="0"/>
              <a:t>Engine, Question Answering, Intelligent Personal A</a:t>
            </a:r>
            <a:r>
              <a:rPr lang="en-US" altLang="zh-CN" sz="2000" dirty="0" smtClean="0"/>
              <a:t>ssistants</a:t>
            </a:r>
            <a:endParaRPr lang="en-US" sz="2000" dirty="0"/>
          </a:p>
          <a:p>
            <a:pPr marL="457200" lvl="1" indent="0">
              <a:buNone/>
            </a:pPr>
            <a:endParaRPr lang="en-US" dirty="0" smtClean="0"/>
          </a:p>
        </p:txBody>
      </p:sp>
      <p:sp>
        <p:nvSpPr>
          <p:cNvPr id="6" name="Slide Number Placeholder 5"/>
          <p:cNvSpPr>
            <a:spLocks noGrp="1"/>
          </p:cNvSpPr>
          <p:nvPr>
            <p:ph type="sldNum" sz="quarter" idx="12"/>
          </p:nvPr>
        </p:nvSpPr>
        <p:spPr/>
        <p:txBody>
          <a:bodyPr/>
          <a:lstStyle/>
          <a:p>
            <a:fld id="{CFFC395C-AFA1-4027-B557-79AC56F530C3}" type="slidenum">
              <a:rPr lang="en-US" smtClean="0"/>
              <a:t>54</a:t>
            </a:fld>
            <a:endParaRPr lang="en-US" dirty="0"/>
          </a:p>
        </p:txBody>
      </p:sp>
    </p:spTree>
    <p:extLst>
      <p:ext uri="{BB962C8B-B14F-4D97-AF65-F5344CB8AC3E}">
        <p14:creationId xmlns:p14="http://schemas.microsoft.com/office/powerpoint/2010/main" val="1267005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Knowledge Graph</a:t>
            </a:r>
            <a:endParaRPr lang="en-US" dirty="0"/>
          </a:p>
        </p:txBody>
      </p:sp>
      <p:pic>
        <p:nvPicPr>
          <p:cNvPr id="7"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4123" y="1825625"/>
            <a:ext cx="8443753" cy="4351338"/>
          </a:xfrm>
        </p:spPr>
      </p:pic>
      <p:sp>
        <p:nvSpPr>
          <p:cNvPr id="6" name="Slide Number Placeholder 5"/>
          <p:cNvSpPr>
            <a:spLocks noGrp="1"/>
          </p:cNvSpPr>
          <p:nvPr>
            <p:ph type="sldNum" sz="quarter" idx="12"/>
          </p:nvPr>
        </p:nvSpPr>
        <p:spPr/>
        <p:txBody>
          <a:bodyPr/>
          <a:lstStyle/>
          <a:p>
            <a:fld id="{CFFC395C-AFA1-4027-B557-79AC56F530C3}" type="slidenum">
              <a:rPr lang="en-US" smtClean="0"/>
              <a:t>55</a:t>
            </a:fld>
            <a:endParaRPr lang="en-US"/>
          </a:p>
        </p:txBody>
      </p:sp>
    </p:spTree>
    <p:extLst>
      <p:ext uri="{BB962C8B-B14F-4D97-AF65-F5344CB8AC3E}">
        <p14:creationId xmlns:p14="http://schemas.microsoft.com/office/powerpoint/2010/main" val="3714232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smtClean="0">
                <a:latin typeface="Cambria" panose="02040503050406030204" pitchFamily="18" charset="0"/>
                <a:ea typeface="华文楷体" panose="02010600040101010101" pitchFamily="2" charset="-122"/>
                <a:cs typeface="Times New Roman" panose="02020603050405020304" pitchFamily="18" charset="0"/>
              </a:rPr>
              <a:t>Motivation</a:t>
            </a:r>
            <a:endParaRPr lang="zh-CN" altLang="en-US" sz="3600" b="1" dirty="0">
              <a:latin typeface="Cambria" panose="02040503050406030204" pitchFamily="18" charset="0"/>
              <a:ea typeface="华文楷体" panose="02010600040101010101" pitchFamily="2" charset="-122"/>
              <a:cs typeface="Times New Roman" panose="02020603050405020304" pitchFamily="18" charset="0"/>
            </a:endParaRPr>
          </a:p>
        </p:txBody>
      </p:sp>
      <p:sp>
        <p:nvSpPr>
          <p:cNvPr id="3" name="内容占位符 2"/>
          <p:cNvSpPr>
            <a:spLocks noGrp="1"/>
          </p:cNvSpPr>
          <p:nvPr>
            <p:ph idx="1"/>
          </p:nvPr>
        </p:nvSpPr>
        <p:spPr>
          <a:xfrm>
            <a:off x="838200" y="1825624"/>
            <a:ext cx="10515600" cy="4651375"/>
          </a:xfrm>
        </p:spPr>
        <p:txBody>
          <a:bodyPr>
            <a:noAutofit/>
          </a:bodyPr>
          <a:lstStyle/>
          <a:p>
            <a:r>
              <a:rPr lang="en-US" altLang="zh-CN" sz="2400" dirty="0" smtClean="0">
                <a:latin typeface="Cambria" panose="02040503050406030204" pitchFamily="18" charset="0"/>
                <a:ea typeface="华文楷体" panose="02010600040101010101" pitchFamily="2" charset="-122"/>
                <a:cs typeface="Times New Roman" panose="02020603050405020304" pitchFamily="18" charset="0"/>
              </a:rPr>
              <a:t>However, the KBs we have are </a:t>
            </a:r>
            <a:r>
              <a:rPr lang="en-US" altLang="zh-CN" sz="2400" b="1" dirty="0" smtClean="0">
                <a:latin typeface="Cambria" panose="02040503050406030204" pitchFamily="18" charset="0"/>
                <a:ea typeface="华文楷体" panose="02010600040101010101" pitchFamily="2" charset="-122"/>
                <a:cs typeface="Times New Roman" panose="02020603050405020304" pitchFamily="18" charset="0"/>
              </a:rPr>
              <a:t>far from completion and Imperfect</a:t>
            </a:r>
            <a:r>
              <a:rPr lang="en-US" altLang="zh-CN" sz="2400" dirty="0" smtClean="0">
                <a:latin typeface="Cambria" panose="02040503050406030204" pitchFamily="18" charset="0"/>
                <a:ea typeface="华文楷体" panose="02010600040101010101" pitchFamily="2" charset="-122"/>
                <a:cs typeface="Times New Roman" panose="02020603050405020304" pitchFamily="18" charset="0"/>
              </a:rPr>
              <a:t>. </a:t>
            </a:r>
          </a:p>
          <a:p>
            <a:pPr lvl="1"/>
            <a:r>
              <a:rPr lang="en-US" altLang="zh-CN" sz="1800" dirty="0" smtClean="0">
                <a:latin typeface="Cambria" panose="02040503050406030204" pitchFamily="18" charset="0"/>
                <a:ea typeface="华文楷体" panose="02010600040101010101" pitchFamily="2" charset="-122"/>
                <a:cs typeface="Times New Roman" panose="02020603050405020304" pitchFamily="18" charset="0"/>
              </a:rPr>
              <a:t>Recent Study on </a:t>
            </a:r>
            <a:r>
              <a:rPr lang="en-US" altLang="zh-CN" sz="1800" b="1" dirty="0" smtClean="0">
                <a:latin typeface="Cambria" panose="02040503050406030204" pitchFamily="18" charset="0"/>
                <a:ea typeface="华文楷体" panose="02010600040101010101" pitchFamily="2" charset="-122"/>
                <a:cs typeface="Times New Roman" panose="02020603050405020304" pitchFamily="18" charset="0"/>
              </a:rPr>
              <a:t>Freebase by Google Research (WWW 2014) </a:t>
            </a:r>
            <a:r>
              <a:rPr lang="en-US" altLang="zh-CN" sz="1800" dirty="0" smtClean="0">
                <a:latin typeface="Cambria" panose="02040503050406030204" pitchFamily="18" charset="0"/>
                <a:ea typeface="华文楷体" panose="02010600040101010101" pitchFamily="2" charset="-122"/>
                <a:cs typeface="Times New Roman" panose="02020603050405020304" pitchFamily="18" charset="0"/>
              </a:rPr>
              <a:t>shows that </a:t>
            </a:r>
            <a:r>
              <a:rPr lang="en-US" altLang="zh-CN" sz="1800" b="1" dirty="0" smtClean="0">
                <a:solidFill>
                  <a:srgbClr val="FF0000"/>
                </a:solidFill>
                <a:latin typeface="Cambria" panose="02040503050406030204" pitchFamily="18" charset="0"/>
                <a:ea typeface="华文楷体" panose="02010600040101010101" pitchFamily="2" charset="-122"/>
                <a:cs typeface="Times New Roman" panose="02020603050405020304" pitchFamily="18" charset="0"/>
              </a:rPr>
              <a:t>71% </a:t>
            </a:r>
            <a:r>
              <a:rPr lang="en-US" altLang="zh-CN" sz="1800" b="1" dirty="0" smtClean="0">
                <a:solidFill>
                  <a:srgbClr val="7030A0"/>
                </a:solidFill>
                <a:latin typeface="Cambria" panose="02040503050406030204" pitchFamily="18" charset="0"/>
                <a:ea typeface="华文楷体" panose="02010600040101010101" pitchFamily="2" charset="-122"/>
                <a:cs typeface="Times New Roman" panose="02020603050405020304" pitchFamily="18" charset="0"/>
              </a:rPr>
              <a:t>Persons </a:t>
            </a:r>
            <a:r>
              <a:rPr lang="en-US" altLang="zh-CN" sz="1800" dirty="0" smtClean="0">
                <a:latin typeface="Cambria" panose="02040503050406030204" pitchFamily="18" charset="0"/>
                <a:ea typeface="华文楷体" panose="02010600040101010101" pitchFamily="2" charset="-122"/>
                <a:cs typeface="Times New Roman" panose="02020603050405020304" pitchFamily="18" charset="0"/>
              </a:rPr>
              <a:t>have </a:t>
            </a:r>
            <a:r>
              <a:rPr lang="en-US" altLang="zh-CN" sz="1800" dirty="0">
                <a:latin typeface="Cambria" panose="02040503050406030204" pitchFamily="18" charset="0"/>
                <a:ea typeface="华文楷体" panose="02010600040101010101" pitchFamily="2" charset="-122"/>
                <a:cs typeface="Times New Roman" panose="02020603050405020304" pitchFamily="18" charset="0"/>
              </a:rPr>
              <a:t>no known </a:t>
            </a:r>
            <a:r>
              <a:rPr lang="en-US" altLang="zh-CN" sz="1800" b="1" dirty="0" smtClean="0">
                <a:solidFill>
                  <a:srgbClr val="00B0F0"/>
                </a:solidFill>
                <a:latin typeface="Cambria" panose="02040503050406030204" pitchFamily="18" charset="0"/>
                <a:ea typeface="华文楷体" panose="02010600040101010101" pitchFamily="2" charset="-122"/>
                <a:cs typeface="Times New Roman" panose="02020603050405020304" pitchFamily="18" charset="0"/>
              </a:rPr>
              <a:t>place of birth</a:t>
            </a:r>
            <a:r>
              <a:rPr lang="en-US" altLang="zh-CN" sz="1800" dirty="0" smtClean="0">
                <a:latin typeface="Cambria" panose="02040503050406030204" pitchFamily="18" charset="0"/>
                <a:ea typeface="华文楷体" panose="02010600040101010101" pitchFamily="2" charset="-122"/>
                <a:cs typeface="Times New Roman" panose="02020603050405020304" pitchFamily="18" charset="0"/>
              </a:rPr>
              <a:t>, </a:t>
            </a:r>
            <a:r>
              <a:rPr lang="en-US" altLang="zh-CN" sz="1800" b="1" dirty="0" smtClean="0">
                <a:solidFill>
                  <a:srgbClr val="FF0000"/>
                </a:solidFill>
                <a:latin typeface="Cambria" panose="02040503050406030204" pitchFamily="18" charset="0"/>
                <a:ea typeface="华文楷体" panose="02010600040101010101" pitchFamily="2" charset="-122"/>
                <a:cs typeface="Times New Roman" panose="02020603050405020304" pitchFamily="18" charset="0"/>
              </a:rPr>
              <a:t>94% </a:t>
            </a:r>
            <a:r>
              <a:rPr lang="en-US" altLang="zh-CN" sz="1800" dirty="0" smtClean="0">
                <a:latin typeface="Cambria" panose="02040503050406030204" pitchFamily="18" charset="0"/>
                <a:ea typeface="华文楷体" panose="02010600040101010101" pitchFamily="2" charset="-122"/>
                <a:cs typeface="Times New Roman" panose="02020603050405020304" pitchFamily="18" charset="0"/>
              </a:rPr>
              <a:t>have no known </a:t>
            </a:r>
            <a:r>
              <a:rPr lang="en-US" altLang="zh-CN" sz="1800" b="1" dirty="0" smtClean="0">
                <a:solidFill>
                  <a:srgbClr val="00B0F0"/>
                </a:solidFill>
                <a:latin typeface="Cambria" panose="02040503050406030204" pitchFamily="18" charset="0"/>
                <a:ea typeface="华文楷体" panose="02010600040101010101" pitchFamily="2" charset="-122"/>
                <a:cs typeface="Times New Roman" panose="02020603050405020304" pitchFamily="18" charset="0"/>
              </a:rPr>
              <a:t>parents</a:t>
            </a:r>
            <a:r>
              <a:rPr lang="en-US" altLang="zh-CN" sz="1800" dirty="0" smtClean="0">
                <a:latin typeface="Cambria" panose="02040503050406030204" pitchFamily="18" charset="0"/>
                <a:ea typeface="华文楷体" panose="02010600040101010101" pitchFamily="2" charset="-122"/>
                <a:cs typeface="Times New Roman" panose="02020603050405020304" pitchFamily="18" charset="0"/>
              </a:rPr>
              <a:t>, and </a:t>
            </a:r>
            <a:r>
              <a:rPr lang="en-US" altLang="zh-CN" sz="1800" b="1" dirty="0" smtClean="0">
                <a:solidFill>
                  <a:srgbClr val="FF0000"/>
                </a:solidFill>
                <a:latin typeface="Cambria" panose="02040503050406030204" pitchFamily="18" charset="0"/>
                <a:ea typeface="华文楷体" panose="02010600040101010101" pitchFamily="2" charset="-122"/>
                <a:cs typeface="Times New Roman" panose="02020603050405020304" pitchFamily="18" charset="0"/>
              </a:rPr>
              <a:t>99% </a:t>
            </a:r>
            <a:r>
              <a:rPr lang="en-US" altLang="zh-CN" sz="1800" dirty="0" smtClean="0">
                <a:latin typeface="Cambria" panose="02040503050406030204" pitchFamily="18" charset="0"/>
                <a:ea typeface="华文楷体" panose="02010600040101010101" pitchFamily="2" charset="-122"/>
                <a:cs typeface="Times New Roman" panose="02020603050405020304" pitchFamily="18" charset="0"/>
              </a:rPr>
              <a:t>have no known </a:t>
            </a:r>
            <a:r>
              <a:rPr lang="en-US" altLang="zh-CN" sz="1800" b="1" dirty="0" smtClean="0">
                <a:solidFill>
                  <a:srgbClr val="00B0F0"/>
                </a:solidFill>
                <a:latin typeface="Cambria" panose="02040503050406030204" pitchFamily="18" charset="0"/>
                <a:ea typeface="华文楷体" panose="02010600040101010101" pitchFamily="2" charset="-122"/>
                <a:cs typeface="Times New Roman" panose="02020603050405020304" pitchFamily="18" charset="0"/>
              </a:rPr>
              <a:t>ethnicity</a:t>
            </a:r>
            <a:r>
              <a:rPr lang="en-US" altLang="zh-CN" sz="1800" dirty="0" smtClean="0">
                <a:latin typeface="Cambria" panose="02040503050406030204" pitchFamily="18" charset="0"/>
                <a:ea typeface="华文楷体" panose="02010600040101010101" pitchFamily="2" charset="-122"/>
                <a:cs typeface="Times New Roman" panose="02020603050405020304" pitchFamily="18" charset="0"/>
              </a:rPr>
              <a:t>.</a:t>
            </a:r>
            <a:endParaRPr lang="en-US" altLang="zh-CN" sz="1800" dirty="0">
              <a:latin typeface="Cambria" panose="02040503050406030204" pitchFamily="18" charset="0"/>
              <a:ea typeface="华文楷体" panose="02010600040101010101" pitchFamily="2" charset="-122"/>
              <a:cs typeface="Times New Roman" panose="02020603050405020304" pitchFamily="18" charset="0"/>
            </a:endParaRPr>
          </a:p>
          <a:p>
            <a:r>
              <a:rPr lang="en-US" altLang="zh-CN" sz="2400" dirty="0" smtClean="0">
                <a:latin typeface="Cambria" panose="02040503050406030204" pitchFamily="18" charset="0"/>
                <a:ea typeface="华文楷体" panose="02010600040101010101" pitchFamily="2" charset="-122"/>
                <a:cs typeface="Times New Roman" panose="02020603050405020304" pitchFamily="18" charset="0"/>
              </a:rPr>
              <a:t>Therefore, we need to explore methods on building knowledge base</a:t>
            </a:r>
            <a:r>
              <a:rPr lang="en-US" altLang="zh-CN" sz="2400" dirty="0">
                <a:latin typeface="Cambria" panose="02040503050406030204" pitchFamily="18" charset="0"/>
                <a:ea typeface="华文楷体" panose="02010600040101010101" pitchFamily="2" charset="-122"/>
                <a:cs typeface="Times New Roman" panose="02020603050405020304" pitchFamily="18" charset="0"/>
              </a:rPr>
              <a:t>.</a:t>
            </a:r>
          </a:p>
          <a:p>
            <a:r>
              <a:rPr lang="en-US" altLang="zh-CN" sz="2400" dirty="0" smtClean="0">
                <a:latin typeface="Cambria" panose="02040503050406030204" pitchFamily="18" charset="0"/>
                <a:ea typeface="华文楷体" panose="02010600040101010101" pitchFamily="2" charset="-122"/>
                <a:cs typeface="Times New Roman" panose="02020603050405020304" pitchFamily="18" charset="0"/>
              </a:rPr>
              <a:t>Here, we focus on relation extraction in texts(Wikipedia).</a:t>
            </a:r>
            <a:endParaRPr lang="zh-CN" altLang="en-US" sz="2400" dirty="0" smtClean="0">
              <a:latin typeface="Cambria" panose="02040503050406030204" pitchFamily="18" charset="0"/>
              <a:ea typeface="华文楷体" panose="02010600040101010101" pitchFamily="2" charset="-122"/>
              <a:cs typeface="Times New Roman" panose="02020603050405020304" pitchFamily="18" charset="0"/>
            </a:endParaRPr>
          </a:p>
          <a:p>
            <a:pPr marL="0" indent="0">
              <a:buNone/>
            </a:pPr>
            <a:endParaRPr lang="en-US" altLang="zh-CN" sz="2400" dirty="0" smtClean="0">
              <a:latin typeface="Cambria" panose="02040503050406030204" pitchFamily="18" charset="0"/>
              <a:ea typeface="华文楷体" panose="02010600040101010101" pitchFamily="2" charset="-122"/>
              <a:cs typeface="Times New Roman" panose="02020603050405020304" pitchFamily="18" charset="0"/>
            </a:endParaRPr>
          </a:p>
          <a:p>
            <a:pPr marL="0" indent="0">
              <a:buNone/>
            </a:pPr>
            <a:r>
              <a:rPr lang="en-US" altLang="zh-CN" sz="2400" dirty="0" smtClean="0">
                <a:latin typeface="Cambria" panose="02040503050406030204" pitchFamily="18" charset="0"/>
                <a:ea typeface="华文楷体" panose="02010600040101010101" pitchFamily="2" charset="-122"/>
                <a:cs typeface="Times New Roman" panose="02020603050405020304" pitchFamily="18" charset="0"/>
              </a:rPr>
              <a:t>Example:</a:t>
            </a:r>
          </a:p>
          <a:p>
            <a:pPr marL="0" indent="0">
              <a:buNone/>
            </a:pPr>
            <a:r>
              <a:rPr lang="en-US" altLang="zh-CN" sz="2000" i="1" dirty="0">
                <a:latin typeface="Cambria" panose="02040503050406030204" pitchFamily="18" charset="0"/>
                <a:ea typeface="华文楷体" panose="02010600040101010101" pitchFamily="2" charset="-122"/>
                <a:cs typeface="Times New Roman" panose="02020603050405020304" pitchFamily="18" charset="0"/>
                <a:hlinkClick r:id="rId3"/>
              </a:rPr>
              <a:t>https://</a:t>
            </a:r>
            <a:r>
              <a:rPr lang="en-US" altLang="zh-CN" sz="2000" i="1" dirty="0" smtClean="0">
                <a:latin typeface="Cambria" panose="02040503050406030204" pitchFamily="18" charset="0"/>
                <a:ea typeface="华文楷体" panose="02010600040101010101" pitchFamily="2" charset="-122"/>
                <a:cs typeface="Times New Roman" panose="02020603050405020304" pitchFamily="18" charset="0"/>
                <a:hlinkClick r:id="rId3"/>
              </a:rPr>
              <a:t>en.wikipedia.org/wiki/Annabelle_Chvostek</a:t>
            </a:r>
            <a:r>
              <a:rPr lang="en-US" altLang="zh-CN" sz="2000" i="1" dirty="0">
                <a:latin typeface="Cambria" panose="02040503050406030204" pitchFamily="18" charset="0"/>
                <a:ea typeface="华文楷体" panose="02010600040101010101" pitchFamily="2" charset="-122"/>
                <a:cs typeface="Times New Roman" panose="02020603050405020304" pitchFamily="18" charset="0"/>
              </a:rPr>
              <a:t> </a:t>
            </a:r>
            <a:endParaRPr lang="zh-CN" altLang="en-US" sz="2000" i="1" dirty="0">
              <a:latin typeface="Cambria" panose="02040503050406030204" pitchFamily="18" charset="0"/>
              <a:ea typeface="华文楷体" panose="02010600040101010101" pitchFamily="2" charset="-122"/>
              <a:cs typeface="Times New Roman" panose="02020603050405020304" pitchFamily="18" charset="0"/>
            </a:endParaRPr>
          </a:p>
          <a:p>
            <a:pPr marL="0" indent="0">
              <a:buNone/>
            </a:pPr>
            <a:r>
              <a:rPr lang="en-US" sz="2000" i="1" dirty="0"/>
              <a:t>Born in Toronto, she is the daughter of Canadian television producer Milan </a:t>
            </a:r>
            <a:r>
              <a:rPr lang="en-US" sz="2000" i="1" dirty="0" err="1"/>
              <a:t>Chvostek</a:t>
            </a:r>
            <a:r>
              <a:rPr lang="en-US" sz="2000" i="1" dirty="0"/>
              <a:t> (The Nature of Things) and journalist Isobel </a:t>
            </a:r>
            <a:r>
              <a:rPr lang="en-US" sz="2000" i="1" dirty="0" smtClean="0"/>
              <a:t>Warren</a:t>
            </a:r>
            <a:r>
              <a:rPr lang="en-US" altLang="zh-CN" sz="2000" i="1" dirty="0" smtClean="0"/>
              <a:t>.</a:t>
            </a:r>
            <a:r>
              <a:rPr lang="en-US" sz="2000" i="1" dirty="0" smtClean="0"/>
              <a:t> </a:t>
            </a:r>
            <a:endParaRPr lang="zh-CN" altLang="en-US" sz="2000" i="1" dirty="0" smtClean="0">
              <a:latin typeface="Cambria" panose="02040503050406030204" pitchFamily="18" charset="0"/>
              <a:ea typeface="华文楷体" panose="02010600040101010101" pitchFamily="2" charset="-122"/>
              <a:cs typeface="Times New Roman" panose="02020603050405020304" pitchFamily="18" charset="0"/>
            </a:endParaRPr>
          </a:p>
          <a:p>
            <a:pPr marL="0" indent="0" algn="ctr">
              <a:buNone/>
            </a:pPr>
            <a:r>
              <a:rPr lang="en-US" altLang="zh-CN" sz="2000" i="1" dirty="0" err="1" smtClean="0">
                <a:latin typeface="Cambria" panose="02040503050406030204" pitchFamily="18" charset="0"/>
                <a:ea typeface="华文楷体" panose="02010600040101010101" pitchFamily="2" charset="-122"/>
                <a:cs typeface="Times New Roman" panose="02020603050405020304" pitchFamily="18" charset="0"/>
              </a:rPr>
              <a:t>ChildOf</a:t>
            </a:r>
            <a:r>
              <a:rPr lang="en-US" altLang="zh-CN" sz="2000" i="1" dirty="0" smtClean="0">
                <a:latin typeface="Cambria" panose="02040503050406030204" pitchFamily="18" charset="0"/>
                <a:ea typeface="华文楷体" panose="02010600040101010101" pitchFamily="2" charset="-122"/>
                <a:cs typeface="Times New Roman" panose="02020603050405020304" pitchFamily="18" charset="0"/>
              </a:rPr>
              <a:t>(</a:t>
            </a:r>
            <a:r>
              <a:rPr lang="en-US" sz="2000" i="1" dirty="0" err="1" smtClean="0"/>
              <a:t>Annabelle</a:t>
            </a:r>
            <a:r>
              <a:rPr lang="en-US" altLang="zh-CN" sz="2000" i="1" dirty="0" err="1" smtClean="0"/>
              <a:t>_</a:t>
            </a:r>
            <a:r>
              <a:rPr lang="en-US" sz="2000" i="1" dirty="0" err="1" smtClean="0"/>
              <a:t>Chvostek</a:t>
            </a:r>
            <a:r>
              <a:rPr lang="en-US" altLang="zh-CN" sz="2000" i="1" dirty="0" smtClean="0"/>
              <a:t>,</a:t>
            </a:r>
            <a:r>
              <a:rPr lang="zh-CN" altLang="en-US" sz="2000" i="1" dirty="0" smtClean="0"/>
              <a:t> </a:t>
            </a:r>
            <a:r>
              <a:rPr lang="en-US" sz="2000" i="1" dirty="0" err="1" smtClean="0"/>
              <a:t>Milan</a:t>
            </a:r>
            <a:r>
              <a:rPr lang="en-US" altLang="zh-CN" sz="2000" i="1" dirty="0" err="1" smtClean="0"/>
              <a:t>_</a:t>
            </a:r>
            <a:r>
              <a:rPr lang="en-US" sz="2000" i="1" dirty="0" err="1" smtClean="0"/>
              <a:t>Chvostek</a:t>
            </a:r>
            <a:r>
              <a:rPr lang="en-US" altLang="zh-CN" sz="2000" i="1" dirty="0" smtClean="0"/>
              <a:t>)</a:t>
            </a:r>
            <a:endParaRPr lang="zh-CN" altLang="en-US" sz="2000" i="1" dirty="0" smtClean="0"/>
          </a:p>
          <a:p>
            <a:pPr marL="0" indent="0" algn="ctr">
              <a:buNone/>
            </a:pPr>
            <a:r>
              <a:rPr lang="en-US" altLang="zh-CN" sz="2000" i="1" dirty="0" err="1">
                <a:latin typeface="Cambria" panose="02040503050406030204" pitchFamily="18" charset="0"/>
                <a:ea typeface="华文楷体" panose="02010600040101010101" pitchFamily="2" charset="-122"/>
                <a:cs typeface="Times New Roman" panose="02020603050405020304" pitchFamily="18" charset="0"/>
              </a:rPr>
              <a:t>ChildOf</a:t>
            </a:r>
            <a:r>
              <a:rPr lang="en-US" altLang="zh-CN" sz="2000" i="1" dirty="0">
                <a:latin typeface="Cambria" panose="02040503050406030204" pitchFamily="18" charset="0"/>
                <a:ea typeface="华文楷体" panose="02010600040101010101" pitchFamily="2" charset="-122"/>
                <a:cs typeface="Times New Roman" panose="02020603050405020304" pitchFamily="18" charset="0"/>
              </a:rPr>
              <a:t>(</a:t>
            </a:r>
            <a:r>
              <a:rPr lang="en-US" sz="2000" i="1" dirty="0" err="1">
                <a:latin typeface="Cambria" panose="02040503050406030204" pitchFamily="18" charset="0"/>
                <a:ea typeface="华文楷体" panose="02010600040101010101" pitchFamily="2" charset="-122"/>
                <a:cs typeface="Times New Roman" panose="02020603050405020304" pitchFamily="18" charset="0"/>
              </a:rPr>
              <a:t>Annabelle</a:t>
            </a:r>
            <a:r>
              <a:rPr lang="en-US" altLang="zh-CN" sz="2000" i="1" dirty="0" err="1">
                <a:latin typeface="Cambria" panose="02040503050406030204" pitchFamily="18" charset="0"/>
                <a:ea typeface="华文楷体" panose="02010600040101010101" pitchFamily="2" charset="-122"/>
                <a:cs typeface="Times New Roman" panose="02020603050405020304" pitchFamily="18" charset="0"/>
              </a:rPr>
              <a:t>_</a:t>
            </a:r>
            <a:r>
              <a:rPr lang="en-US" sz="2000" i="1" dirty="0" err="1">
                <a:latin typeface="Cambria" panose="02040503050406030204" pitchFamily="18" charset="0"/>
                <a:ea typeface="华文楷体" panose="02010600040101010101" pitchFamily="2" charset="-122"/>
                <a:cs typeface="Times New Roman" panose="02020603050405020304" pitchFamily="18" charset="0"/>
              </a:rPr>
              <a:t>Chvostek</a:t>
            </a:r>
            <a:r>
              <a:rPr lang="en-US" altLang="zh-CN" sz="2000" i="1" dirty="0">
                <a:latin typeface="Cambria" panose="02040503050406030204" pitchFamily="18" charset="0"/>
                <a:ea typeface="华文楷体" panose="02010600040101010101" pitchFamily="2" charset="-122"/>
                <a:cs typeface="Times New Roman" panose="02020603050405020304" pitchFamily="18" charset="0"/>
              </a:rPr>
              <a:t>,</a:t>
            </a:r>
            <a:r>
              <a:rPr lang="zh-CN" altLang="en-US" sz="2000" i="1" dirty="0">
                <a:latin typeface="Cambria" panose="02040503050406030204" pitchFamily="18" charset="0"/>
                <a:ea typeface="华文楷体" panose="02010600040101010101" pitchFamily="2" charset="-122"/>
                <a:cs typeface="Times New Roman" panose="02020603050405020304" pitchFamily="18" charset="0"/>
              </a:rPr>
              <a:t> </a:t>
            </a:r>
            <a:r>
              <a:rPr lang="en-US" sz="2000" i="1" dirty="0">
                <a:latin typeface="Cambria" panose="02040503050406030204" pitchFamily="18" charset="0"/>
                <a:ea typeface="华文楷体" panose="02010600040101010101" pitchFamily="2" charset="-122"/>
                <a:cs typeface="Times New Roman" panose="02020603050405020304" pitchFamily="18" charset="0"/>
              </a:rPr>
              <a:t>Isobel Warren</a:t>
            </a:r>
            <a:r>
              <a:rPr lang="en-US" altLang="zh-CN" sz="2000" i="1" dirty="0">
                <a:latin typeface="Cambria" panose="02040503050406030204" pitchFamily="18" charset="0"/>
                <a:ea typeface="华文楷体" panose="02010600040101010101" pitchFamily="2" charset="-122"/>
                <a:cs typeface="Times New Roman" panose="02020603050405020304" pitchFamily="18" charset="0"/>
              </a:rPr>
              <a:t>)</a:t>
            </a:r>
          </a:p>
          <a:p>
            <a:pPr marL="0" indent="0">
              <a:buNone/>
            </a:pPr>
            <a:r>
              <a:rPr lang="en-US" altLang="zh-CN" sz="2400" dirty="0">
                <a:latin typeface="Cambria" panose="02040503050406030204" pitchFamily="18" charset="0"/>
                <a:ea typeface="华文楷体" panose="02010600040101010101" pitchFamily="2" charset="-122"/>
                <a:cs typeface="Times New Roman" panose="02020603050405020304" pitchFamily="18" charset="0"/>
              </a:rPr>
              <a:t>	</a:t>
            </a:r>
            <a:endParaRPr lang="en-US" altLang="zh-CN" sz="2400" dirty="0" smtClean="0">
              <a:latin typeface="Cambria" panose="02040503050406030204" pitchFamily="18" charset="0"/>
              <a:ea typeface="华文楷体" panose="0201060004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4F974A53-15F3-4A7D-AF3D-FF1B06B2396F}" type="slidenum">
              <a:rPr lang="en-US" smtClean="0"/>
              <a:t>56</a:t>
            </a:fld>
            <a:endParaRPr lang="en-US" dirty="0"/>
          </a:p>
        </p:txBody>
      </p:sp>
    </p:spTree>
    <p:extLst>
      <p:ext uri="{BB962C8B-B14F-4D97-AF65-F5344CB8AC3E}">
        <p14:creationId xmlns:p14="http://schemas.microsoft.com/office/powerpoint/2010/main" val="1561135363"/>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ea typeface="ＭＳ Ｐゴシック" charset="-128"/>
              </a:rPr>
              <a:t>Extracting </a:t>
            </a:r>
            <a:r>
              <a:rPr lang="en-US" altLang="zh-CN" dirty="0">
                <a:ea typeface="ＭＳ Ｐゴシック" charset="-128"/>
              </a:rPr>
              <a:t>Knowledge</a:t>
            </a:r>
            <a:r>
              <a:rPr lang="zh-CN" altLang="en-US" dirty="0">
                <a:ea typeface="ＭＳ Ｐゴシック" charset="-128"/>
              </a:rPr>
              <a:t> </a:t>
            </a:r>
            <a:r>
              <a:rPr lang="en-US" altLang="ko-KR" dirty="0">
                <a:ea typeface="ＭＳ Ｐゴシック" charset="-128"/>
              </a:rPr>
              <a:t>from </a:t>
            </a:r>
            <a:r>
              <a:rPr lang="en-US" altLang="zh-CN" dirty="0">
                <a:ea typeface="ＭＳ Ｐゴシック" charset="-128"/>
              </a:rPr>
              <a:t>Wikipedia</a:t>
            </a: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57</a:t>
            </a:fld>
            <a:endParaRPr lang="en-US"/>
          </a:p>
        </p:txBody>
      </p:sp>
      <p:pic>
        <p:nvPicPr>
          <p:cNvPr id="5"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626" y="1690688"/>
            <a:ext cx="6751866" cy="4351338"/>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7395358" y="1620043"/>
            <a:ext cx="4191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defRPr>
            </a:lvl1pPr>
            <a:lvl2pPr marL="742950" indent="-285750" eaLnBrk="0" hangingPunct="0">
              <a:defRPr sz="2400">
                <a:solidFill>
                  <a:schemeClr val="tx1"/>
                </a:solidFill>
                <a:latin typeface="Lucida Sans" charset="0"/>
              </a:defRPr>
            </a:lvl2pPr>
            <a:lvl3pPr marL="1143000" indent="-228600" eaLnBrk="0" hangingPunct="0">
              <a:defRPr sz="2400">
                <a:solidFill>
                  <a:schemeClr val="tx1"/>
                </a:solidFill>
                <a:latin typeface="Lucida Sans" charset="0"/>
              </a:defRPr>
            </a:lvl3pPr>
            <a:lvl4pPr marL="1600200" indent="-228600" eaLnBrk="0" hangingPunct="0">
              <a:defRPr sz="2400">
                <a:solidFill>
                  <a:schemeClr val="tx1"/>
                </a:solidFill>
                <a:latin typeface="Lucida Sans" charset="0"/>
              </a:defRPr>
            </a:lvl4pPr>
            <a:lvl5pPr marL="2057400" indent="-228600" eaLnBrk="0" hangingPunct="0">
              <a:defRPr sz="2400">
                <a:solidFill>
                  <a:schemeClr val="tx1"/>
                </a:solidFill>
                <a:latin typeface="Lucida Sans" charset="0"/>
              </a:defRPr>
            </a:lvl5pPr>
            <a:lvl6pPr marL="2514600" indent="-228600" eaLnBrk="0" fontAlgn="base" hangingPunct="0">
              <a:spcBef>
                <a:spcPct val="0"/>
              </a:spcBef>
              <a:spcAft>
                <a:spcPct val="0"/>
              </a:spcAft>
              <a:defRPr sz="2400">
                <a:solidFill>
                  <a:schemeClr val="tx1"/>
                </a:solidFill>
                <a:latin typeface="Lucida Sans" charset="0"/>
              </a:defRPr>
            </a:lvl6pPr>
            <a:lvl7pPr marL="2971800" indent="-228600" eaLnBrk="0" fontAlgn="base" hangingPunct="0">
              <a:spcBef>
                <a:spcPct val="0"/>
              </a:spcBef>
              <a:spcAft>
                <a:spcPct val="0"/>
              </a:spcAft>
              <a:defRPr sz="2400">
                <a:solidFill>
                  <a:schemeClr val="tx1"/>
                </a:solidFill>
                <a:latin typeface="Lucida Sans" charset="0"/>
              </a:defRPr>
            </a:lvl7pPr>
            <a:lvl8pPr marL="3429000" indent="-228600" eaLnBrk="0" fontAlgn="base" hangingPunct="0">
              <a:spcBef>
                <a:spcPct val="0"/>
              </a:spcBef>
              <a:spcAft>
                <a:spcPct val="0"/>
              </a:spcAft>
              <a:defRPr sz="2400">
                <a:solidFill>
                  <a:schemeClr val="tx1"/>
                </a:solidFill>
                <a:latin typeface="Lucida Sans" charset="0"/>
              </a:defRPr>
            </a:lvl8pPr>
            <a:lvl9pPr marL="3886200" indent="-228600" eaLnBrk="0" fontAlgn="base" hangingPunct="0">
              <a:spcBef>
                <a:spcPct val="0"/>
              </a:spcBef>
              <a:spcAft>
                <a:spcPct val="0"/>
              </a:spcAft>
              <a:defRPr sz="2400">
                <a:solidFill>
                  <a:schemeClr val="tx1"/>
                </a:solidFill>
                <a:latin typeface="Lucida Sans" charset="0"/>
              </a:defRPr>
            </a:lvl9pPr>
          </a:lstStyle>
          <a:p>
            <a:pPr eaLnBrk="1" hangingPunct="1"/>
            <a:r>
              <a:rPr lang="en-US" altLang="ko-KR" sz="1800" dirty="0">
                <a:solidFill>
                  <a:srgbClr val="000000"/>
                </a:solidFill>
                <a:latin typeface="Calibri" charset="0"/>
                <a:ea typeface="ＭＳ Ｐゴシック" charset="-128"/>
              </a:rPr>
              <a:t> </a:t>
            </a:r>
            <a:r>
              <a:rPr lang="en-US" altLang="ko-KR" sz="2000" dirty="0">
                <a:solidFill>
                  <a:srgbClr val="000000"/>
                </a:solidFill>
                <a:latin typeface="Calibri" charset="0"/>
                <a:ea typeface="ＭＳ Ｐゴシック" charset="-128"/>
              </a:rPr>
              <a:t>The </a:t>
            </a:r>
            <a:r>
              <a:rPr lang="en-US" altLang="ko-KR" sz="2000" dirty="0">
                <a:solidFill>
                  <a:srgbClr val="0000FF"/>
                </a:solidFill>
                <a:latin typeface="Calibri" charset="0"/>
                <a:ea typeface="ＭＳ Ｐゴシック" charset="-128"/>
              </a:rPr>
              <a:t>Leland Stanford Junior University, commonly referred to as Stanford University or Stanford</a:t>
            </a:r>
            <a:r>
              <a:rPr lang="en-US" altLang="ko-KR" sz="2000" dirty="0">
                <a:solidFill>
                  <a:srgbClr val="000000"/>
                </a:solidFill>
                <a:latin typeface="Calibri" charset="0"/>
                <a:ea typeface="ＭＳ Ｐゴシック" charset="-128"/>
              </a:rPr>
              <a:t>, is an American private </a:t>
            </a:r>
            <a:r>
              <a:rPr lang="en-US" altLang="ko-KR" sz="2000" dirty="0">
                <a:solidFill>
                  <a:srgbClr val="660066"/>
                </a:solidFill>
                <a:latin typeface="Calibri" charset="0"/>
                <a:ea typeface="ＭＳ Ｐゴシック" charset="-128"/>
              </a:rPr>
              <a:t>research university </a:t>
            </a:r>
            <a:r>
              <a:rPr lang="en-US" altLang="ko-KR" sz="2000" dirty="0">
                <a:solidFill>
                  <a:srgbClr val="008000"/>
                </a:solidFill>
                <a:latin typeface="Calibri" charset="0"/>
                <a:ea typeface="ＭＳ Ｐゴシック" charset="-128"/>
              </a:rPr>
              <a:t>located in Stanford, California</a:t>
            </a:r>
            <a:r>
              <a:rPr lang="en-US" altLang="ko-KR" sz="2000" dirty="0">
                <a:solidFill>
                  <a:srgbClr val="000000"/>
                </a:solidFill>
                <a:latin typeface="Calibri" charset="0"/>
                <a:ea typeface="ＭＳ Ｐゴシック" charset="-128"/>
              </a:rPr>
              <a:t> </a:t>
            </a:r>
            <a:r>
              <a:rPr lang="en-US" altLang="ko-KR" sz="2000" dirty="0">
                <a:solidFill>
                  <a:srgbClr val="FF0000"/>
                </a:solidFill>
                <a:latin typeface="Calibri" charset="0"/>
                <a:ea typeface="ＭＳ Ｐゴシック" charset="-128"/>
              </a:rPr>
              <a:t>… near Palo Alto, California</a:t>
            </a:r>
            <a:r>
              <a:rPr lang="en-US" altLang="ko-KR" sz="2000" dirty="0">
                <a:solidFill>
                  <a:srgbClr val="FF6600"/>
                </a:solidFill>
                <a:latin typeface="Calibri" charset="0"/>
                <a:ea typeface="ＭＳ Ｐゴシック" charset="-128"/>
              </a:rPr>
              <a:t>… Leland Stanford…founded the university in 1891</a:t>
            </a:r>
          </a:p>
        </p:txBody>
      </p:sp>
      <p:sp>
        <p:nvSpPr>
          <p:cNvPr id="7" name="Rectangle 6"/>
          <p:cNvSpPr>
            <a:spLocks/>
          </p:cNvSpPr>
          <p:nvPr/>
        </p:nvSpPr>
        <p:spPr bwMode="auto">
          <a:xfrm>
            <a:off x="7480465" y="4446319"/>
            <a:ext cx="4572000" cy="20066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40639" bIns="0"/>
          <a:lstStyle>
            <a:lvl1pPr marL="39688" eaLnBrk="0" hangingPunct="0">
              <a:defRPr sz="2400">
                <a:solidFill>
                  <a:schemeClr val="tx1"/>
                </a:solidFill>
                <a:latin typeface="Lucida Sans" charset="0"/>
              </a:defRPr>
            </a:lvl1pPr>
            <a:lvl2pPr marL="742950" indent="-285750" eaLnBrk="0" hangingPunct="0">
              <a:defRPr sz="2400">
                <a:solidFill>
                  <a:schemeClr val="tx1"/>
                </a:solidFill>
                <a:latin typeface="Lucida Sans" charset="0"/>
              </a:defRPr>
            </a:lvl2pPr>
            <a:lvl3pPr marL="1143000" indent="-228600" eaLnBrk="0" hangingPunct="0">
              <a:defRPr sz="2400">
                <a:solidFill>
                  <a:schemeClr val="tx1"/>
                </a:solidFill>
                <a:latin typeface="Lucida Sans" charset="0"/>
              </a:defRPr>
            </a:lvl3pPr>
            <a:lvl4pPr marL="1600200" indent="-228600" eaLnBrk="0" hangingPunct="0">
              <a:defRPr sz="2400">
                <a:solidFill>
                  <a:schemeClr val="tx1"/>
                </a:solidFill>
                <a:latin typeface="Lucida Sans" charset="0"/>
              </a:defRPr>
            </a:lvl4pPr>
            <a:lvl5pPr marL="2057400" indent="-228600" eaLnBrk="0" hangingPunct="0">
              <a:defRPr sz="2400">
                <a:solidFill>
                  <a:schemeClr val="tx1"/>
                </a:solidFill>
                <a:latin typeface="Lucida Sans" charset="0"/>
              </a:defRPr>
            </a:lvl5pPr>
            <a:lvl6pPr marL="2514600" indent="-228600" eaLnBrk="0" fontAlgn="base" hangingPunct="0">
              <a:spcBef>
                <a:spcPct val="0"/>
              </a:spcBef>
              <a:spcAft>
                <a:spcPct val="0"/>
              </a:spcAft>
              <a:defRPr sz="2400">
                <a:solidFill>
                  <a:schemeClr val="tx1"/>
                </a:solidFill>
                <a:latin typeface="Lucida Sans" charset="0"/>
              </a:defRPr>
            </a:lvl6pPr>
            <a:lvl7pPr marL="2971800" indent="-228600" eaLnBrk="0" fontAlgn="base" hangingPunct="0">
              <a:spcBef>
                <a:spcPct val="0"/>
              </a:spcBef>
              <a:spcAft>
                <a:spcPct val="0"/>
              </a:spcAft>
              <a:defRPr sz="2400">
                <a:solidFill>
                  <a:schemeClr val="tx1"/>
                </a:solidFill>
                <a:latin typeface="Lucida Sans" charset="0"/>
              </a:defRPr>
            </a:lvl7pPr>
            <a:lvl8pPr marL="3429000" indent="-228600" eaLnBrk="0" fontAlgn="base" hangingPunct="0">
              <a:spcBef>
                <a:spcPct val="0"/>
              </a:spcBef>
              <a:spcAft>
                <a:spcPct val="0"/>
              </a:spcAft>
              <a:defRPr sz="2400">
                <a:solidFill>
                  <a:schemeClr val="tx1"/>
                </a:solidFill>
                <a:latin typeface="Lucida Sans" charset="0"/>
              </a:defRPr>
            </a:lvl8pPr>
            <a:lvl9pPr marL="3886200" indent="-228600" eaLnBrk="0" fontAlgn="base" hangingPunct="0">
              <a:spcBef>
                <a:spcPct val="0"/>
              </a:spcBef>
              <a:spcAft>
                <a:spcPct val="0"/>
              </a:spcAft>
              <a:defRPr sz="2400">
                <a:solidFill>
                  <a:schemeClr val="tx1"/>
                </a:solidFill>
                <a:latin typeface="Lucida Sans" charset="0"/>
              </a:defRPr>
            </a:lvl9pPr>
          </a:lstStyle>
          <a:p>
            <a:pPr eaLnBrk="1" hangingPunct="1"/>
            <a:r>
              <a:rPr lang="en-US" altLang="ko-KR" sz="1600" dirty="0" smtClean="0">
                <a:solidFill>
                  <a:srgbClr val="008000"/>
                </a:solidFill>
                <a:ea typeface="굴림" charset="0"/>
                <a:cs typeface="Arial" charset="0"/>
              </a:rPr>
              <a:t>Stanford</a:t>
            </a:r>
            <a:r>
              <a:rPr lang="en-US" altLang="ko-KR" sz="1600" i="1" dirty="0" smtClean="0">
                <a:solidFill>
                  <a:srgbClr val="008000"/>
                </a:solidFill>
                <a:ea typeface="굴림" charset="0"/>
                <a:cs typeface="Arial" charset="0"/>
              </a:rPr>
              <a:t> </a:t>
            </a:r>
            <a:r>
              <a:rPr lang="en-US" altLang="ko-KR" sz="1600" dirty="0">
                <a:solidFill>
                  <a:srgbClr val="008000"/>
                </a:solidFill>
                <a:ea typeface="굴림" charset="0"/>
                <a:cs typeface="Arial" charset="0"/>
              </a:rPr>
              <a:t>LOC-IN California</a:t>
            </a:r>
          </a:p>
          <a:p>
            <a:pPr eaLnBrk="1" hangingPunct="1"/>
            <a:r>
              <a:rPr lang="en-US" altLang="ko-KR" sz="1600" dirty="0" smtClean="0">
                <a:solidFill>
                  <a:srgbClr val="FF6600"/>
                </a:solidFill>
                <a:ea typeface="굴림" charset="0"/>
                <a:cs typeface="Arial" charset="0"/>
              </a:rPr>
              <a:t>Stanford</a:t>
            </a:r>
            <a:r>
              <a:rPr lang="en-US" altLang="ko-KR" sz="1600" i="1" dirty="0" smtClean="0">
                <a:solidFill>
                  <a:srgbClr val="FF6600"/>
                </a:solidFill>
                <a:ea typeface="굴림" charset="0"/>
                <a:cs typeface="Arial" charset="0"/>
              </a:rPr>
              <a:t> </a:t>
            </a:r>
            <a:r>
              <a:rPr lang="en-US" altLang="ko-KR" sz="1600" dirty="0">
                <a:solidFill>
                  <a:srgbClr val="FF6600"/>
                </a:solidFill>
                <a:ea typeface="굴림" charset="0"/>
                <a:cs typeface="Arial" charset="0"/>
              </a:rPr>
              <a:t>FOUNDED-IN 1891</a:t>
            </a:r>
          </a:p>
          <a:p>
            <a:pPr eaLnBrk="1" hangingPunct="1"/>
            <a:r>
              <a:rPr lang="en-US" altLang="ko-KR" sz="1600" dirty="0">
                <a:solidFill>
                  <a:srgbClr val="FF6600"/>
                </a:solidFill>
                <a:ea typeface="굴림" charset="0"/>
                <a:cs typeface="Arial" charset="0"/>
              </a:rPr>
              <a:t>Stanford FOUNDER Leland Stanford</a:t>
            </a:r>
          </a:p>
        </p:txBody>
      </p:sp>
      <p:sp>
        <p:nvSpPr>
          <p:cNvPr id="9" name="Down Arrow 8"/>
          <p:cNvSpPr/>
          <p:nvPr/>
        </p:nvSpPr>
        <p:spPr>
          <a:xfrm>
            <a:off x="9203377" y="3866356"/>
            <a:ext cx="287481" cy="491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30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Cambria" panose="02040503050406030204" pitchFamily="18" charset="0"/>
                <a:ea typeface="华文楷体" panose="02010600040101010101" pitchFamily="2" charset="-122"/>
                <a:cs typeface="Times New Roman" panose="02020603050405020304" pitchFamily="18" charset="0"/>
              </a:rPr>
              <a:t>Why do we choose Wikipedia</a:t>
            </a:r>
            <a:r>
              <a:rPr lang="en-US" altLang="zh-CN" dirty="0" smtClean="0">
                <a:latin typeface="Cambria" panose="02040503050406030204" pitchFamily="18" charset="0"/>
                <a:ea typeface="华文楷体" panose="02010600040101010101" pitchFamily="2" charset="-122"/>
                <a:cs typeface="Times New Roman" panose="02020603050405020304" pitchFamily="18" charset="0"/>
              </a:rPr>
              <a:t>?</a:t>
            </a:r>
            <a:endParaRPr lang="en-US" dirty="0"/>
          </a:p>
        </p:txBody>
      </p:sp>
      <p:sp>
        <p:nvSpPr>
          <p:cNvPr id="3" name="Content Placeholder 2"/>
          <p:cNvSpPr>
            <a:spLocks noGrp="1"/>
          </p:cNvSpPr>
          <p:nvPr>
            <p:ph idx="1"/>
          </p:nvPr>
        </p:nvSpPr>
        <p:spPr/>
        <p:txBody>
          <a:bodyPr/>
          <a:lstStyle/>
          <a:p>
            <a:r>
              <a:rPr lang="en-US" altLang="zh-CN" sz="2400" dirty="0" smtClean="0">
                <a:latin typeface="Cambria" panose="02040503050406030204" pitchFamily="18" charset="0"/>
                <a:ea typeface="华文楷体" panose="02010600040101010101" pitchFamily="2" charset="-122"/>
                <a:cs typeface="Times New Roman" panose="02020603050405020304" pitchFamily="18" charset="0"/>
              </a:rPr>
              <a:t>Huge </a:t>
            </a:r>
            <a:r>
              <a:rPr lang="en-US" altLang="zh-CN" sz="2400" dirty="0">
                <a:latin typeface="Cambria" panose="02040503050406030204" pitchFamily="18" charset="0"/>
                <a:ea typeface="华文楷体" panose="02010600040101010101" pitchFamily="2" charset="-122"/>
                <a:cs typeface="Times New Roman" panose="02020603050405020304" pitchFamily="18" charset="0"/>
              </a:rPr>
              <a:t>Knowledge: </a:t>
            </a:r>
            <a:endParaRPr lang="en-US" altLang="zh-CN" sz="2400" dirty="0" smtClean="0">
              <a:latin typeface="Cambria" panose="02040503050406030204" pitchFamily="18" charset="0"/>
              <a:ea typeface="华文楷体" panose="02010600040101010101" pitchFamily="2" charset="-122"/>
              <a:cs typeface="Times New Roman" panose="02020603050405020304" pitchFamily="18" charset="0"/>
            </a:endParaRPr>
          </a:p>
          <a:p>
            <a:pPr marL="0" lvl="2" indent="0">
              <a:spcBef>
                <a:spcPts val="1000"/>
              </a:spcBef>
              <a:buNone/>
            </a:pPr>
            <a:r>
              <a:rPr lang="en-US" altLang="zh-CN" sz="2400" dirty="0">
                <a:latin typeface="Cambria" panose="02040503050406030204" pitchFamily="18" charset="0"/>
                <a:ea typeface="华文楷体" panose="02010600040101010101" pitchFamily="2" charset="-122"/>
                <a:cs typeface="Times New Roman" panose="02020603050405020304" pitchFamily="18" charset="0"/>
              </a:rPr>
              <a:t>	</a:t>
            </a:r>
            <a:r>
              <a:rPr lang="en-US" altLang="zh-CN" dirty="0">
                <a:latin typeface="Cambria" panose="02040503050406030204" pitchFamily="18" charset="0"/>
                <a:ea typeface="华文楷体" panose="02010600040101010101" pitchFamily="2" charset="-122"/>
                <a:cs typeface="Times New Roman" panose="02020603050405020304" pitchFamily="18" charset="0"/>
              </a:rPr>
              <a:t>30 million articles in 287 </a:t>
            </a:r>
            <a:r>
              <a:rPr lang="en-US" altLang="zh-CN" dirty="0" smtClean="0">
                <a:latin typeface="Cambria" panose="02040503050406030204" pitchFamily="18" charset="0"/>
                <a:ea typeface="华文楷体" panose="02010600040101010101" pitchFamily="2" charset="-122"/>
                <a:cs typeface="Times New Roman" panose="02020603050405020304" pitchFamily="18" charset="0"/>
              </a:rPr>
              <a:t>languages</a:t>
            </a:r>
          </a:p>
          <a:p>
            <a:pPr marL="0" lvl="2" indent="0">
              <a:spcBef>
                <a:spcPts val="1000"/>
              </a:spcBef>
              <a:buNone/>
            </a:pPr>
            <a:r>
              <a:rPr lang="en-US" altLang="zh-CN" dirty="0">
                <a:latin typeface="Cambria" panose="02040503050406030204" pitchFamily="18" charset="0"/>
                <a:ea typeface="华文楷体" panose="02010600040101010101" pitchFamily="2" charset="-122"/>
                <a:cs typeface="Times New Roman" panose="02020603050405020304" pitchFamily="18" charset="0"/>
              </a:rPr>
              <a:t>	</a:t>
            </a:r>
            <a:r>
              <a:rPr lang="en-US" altLang="zh-CN" dirty="0" smtClean="0">
                <a:latin typeface="Cambria" panose="02040503050406030204" pitchFamily="18" charset="0"/>
                <a:ea typeface="华文楷体" panose="02010600040101010101" pitchFamily="2" charset="-122"/>
                <a:cs typeface="Times New Roman" panose="02020603050405020304" pitchFamily="18" charset="0"/>
              </a:rPr>
              <a:t>over </a:t>
            </a:r>
            <a:r>
              <a:rPr lang="en-US" altLang="zh-CN" dirty="0">
                <a:latin typeface="Cambria" panose="02040503050406030204" pitchFamily="18" charset="0"/>
                <a:ea typeface="华文楷体" panose="02010600040101010101" pitchFamily="2" charset="-122"/>
                <a:cs typeface="Times New Roman" panose="02020603050405020304" pitchFamily="18" charset="0"/>
              </a:rPr>
              <a:t>4.4 million in </a:t>
            </a:r>
            <a:r>
              <a:rPr lang="en-US" altLang="zh-CN" dirty="0" smtClean="0">
                <a:latin typeface="Cambria" panose="02040503050406030204" pitchFamily="18" charset="0"/>
                <a:ea typeface="华文楷体" panose="02010600040101010101" pitchFamily="2" charset="-122"/>
                <a:cs typeface="Times New Roman" panose="02020603050405020304" pitchFamily="18" charset="0"/>
              </a:rPr>
              <a:t>English</a:t>
            </a:r>
          </a:p>
          <a:p>
            <a:r>
              <a:rPr lang="en-US" altLang="zh-CN" sz="2400" dirty="0" smtClean="0">
                <a:latin typeface="Cambria" panose="02040503050406030204" pitchFamily="18" charset="0"/>
                <a:ea typeface="华文楷体" panose="02010600040101010101" pitchFamily="2" charset="-122"/>
                <a:cs typeface="Times New Roman" panose="02020603050405020304" pitchFamily="18" charset="0"/>
              </a:rPr>
              <a:t>Accurate </a:t>
            </a:r>
            <a:r>
              <a:rPr lang="en-US" altLang="zh-CN" sz="2400" dirty="0">
                <a:latin typeface="Cambria" panose="02040503050406030204" pitchFamily="18" charset="0"/>
                <a:ea typeface="华文楷体" panose="02010600040101010101" pitchFamily="2" charset="-122"/>
                <a:cs typeface="Times New Roman" panose="02020603050405020304" pitchFamily="18" charset="0"/>
              </a:rPr>
              <a:t>Source: </a:t>
            </a:r>
            <a:endParaRPr lang="en-US" altLang="zh-CN" sz="2400" dirty="0" smtClean="0">
              <a:latin typeface="Cambria" panose="02040503050406030204" pitchFamily="18" charset="0"/>
              <a:ea typeface="华文楷体" panose="02010600040101010101" pitchFamily="2" charset="-122"/>
              <a:cs typeface="Times New Roman" panose="02020603050405020304" pitchFamily="18" charset="0"/>
            </a:endParaRPr>
          </a:p>
          <a:p>
            <a:r>
              <a:rPr lang="en-US" altLang="zh-CN" sz="2400" dirty="0">
                <a:latin typeface="Cambria" panose="02040503050406030204" pitchFamily="18" charset="0"/>
                <a:ea typeface="华文楷体" panose="02010600040101010101" pitchFamily="2" charset="-122"/>
                <a:cs typeface="Times New Roman" panose="02020603050405020304" pitchFamily="18" charset="0"/>
              </a:rPr>
              <a:t>Unique </a:t>
            </a:r>
            <a:r>
              <a:rPr lang="en-US" altLang="zh-CN" sz="2400" dirty="0" smtClean="0">
                <a:latin typeface="Cambria" panose="02040503050406030204" pitchFamily="18" charset="0"/>
                <a:ea typeface="华文楷体" panose="02010600040101010101" pitchFamily="2" charset="-122"/>
                <a:cs typeface="Times New Roman" panose="02020603050405020304" pitchFamily="18" charset="0"/>
              </a:rPr>
              <a:t>Identifiers:</a:t>
            </a:r>
            <a:r>
              <a:rPr lang="en-US" altLang="zh-CN" sz="2400" dirty="0">
                <a:latin typeface="Cambria" panose="02040503050406030204" pitchFamily="18" charset="0"/>
                <a:ea typeface="华文楷体" panose="02010600040101010101" pitchFamily="2" charset="-122"/>
                <a:cs typeface="Times New Roman" panose="02020603050405020304" pitchFamily="18" charset="0"/>
              </a:rPr>
              <a:t>	</a:t>
            </a:r>
            <a:endParaRPr lang="en-US" dirty="0"/>
          </a:p>
        </p:txBody>
      </p:sp>
      <p:sp>
        <p:nvSpPr>
          <p:cNvPr id="6" name="Slide Number Placeholder 5"/>
          <p:cNvSpPr>
            <a:spLocks noGrp="1"/>
          </p:cNvSpPr>
          <p:nvPr>
            <p:ph type="sldNum" sz="quarter" idx="12"/>
          </p:nvPr>
        </p:nvSpPr>
        <p:spPr/>
        <p:txBody>
          <a:bodyPr/>
          <a:lstStyle/>
          <a:p>
            <a:fld id="{CFFC395C-AFA1-4027-B557-79AC56F530C3}" type="slidenum">
              <a:rPr lang="en-US" smtClean="0"/>
              <a:t>58</a:t>
            </a:fld>
            <a:endParaRPr lang="en-US"/>
          </a:p>
        </p:txBody>
      </p:sp>
    </p:spTree>
    <p:extLst>
      <p:ext uri="{BB962C8B-B14F-4D97-AF65-F5344CB8AC3E}">
        <p14:creationId xmlns:p14="http://schemas.microsoft.com/office/powerpoint/2010/main" val="1812746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latin typeface="Cambria" panose="02040503050406030204" pitchFamily="18" charset="0"/>
                <a:ea typeface="华文楷体" panose="02010600040101010101" pitchFamily="2" charset="-122"/>
                <a:cs typeface="Times New Roman" panose="02020603050405020304" pitchFamily="18" charset="0"/>
              </a:rPr>
              <a:t>Existing</a:t>
            </a:r>
            <a:r>
              <a:rPr lang="zh-CN" altLang="en-US" b="1" dirty="0" smtClean="0">
                <a:latin typeface="Cambria" panose="02040503050406030204" pitchFamily="18" charset="0"/>
                <a:ea typeface="华文楷体" panose="02010600040101010101" pitchFamily="2" charset="-122"/>
                <a:cs typeface="Times New Roman" panose="02020603050405020304" pitchFamily="18" charset="0"/>
              </a:rPr>
              <a:t> </a:t>
            </a:r>
            <a:r>
              <a:rPr lang="en-US" altLang="zh-CN" b="1" dirty="0" smtClean="0">
                <a:latin typeface="Cambria" panose="02040503050406030204" pitchFamily="18" charset="0"/>
                <a:ea typeface="华文楷体" panose="02010600040101010101" pitchFamily="2" charset="-122"/>
                <a:cs typeface="Times New Roman" panose="02020603050405020304" pitchFamily="18" charset="0"/>
              </a:rPr>
              <a:t>methods</a:t>
            </a:r>
            <a:endParaRPr lang="en-US" dirty="0"/>
          </a:p>
        </p:txBody>
      </p:sp>
      <p:sp>
        <p:nvSpPr>
          <p:cNvPr id="3" name="Content Placeholder 2"/>
          <p:cNvSpPr>
            <a:spLocks noGrp="1"/>
          </p:cNvSpPr>
          <p:nvPr>
            <p:ph idx="1"/>
          </p:nvPr>
        </p:nvSpPr>
        <p:spPr>
          <a:xfrm>
            <a:off x="308758" y="1825625"/>
            <a:ext cx="11435938" cy="4658302"/>
          </a:xfrm>
        </p:spPr>
        <p:txBody>
          <a:bodyPr>
            <a:normAutofit fontScale="77500" lnSpcReduction="20000"/>
          </a:bodyPr>
          <a:lstStyle/>
          <a:p>
            <a:r>
              <a:rPr lang="en-US" altLang="zh-CN" sz="3100" dirty="0" smtClean="0"/>
              <a:t>Supervised learning methods[12]</a:t>
            </a:r>
          </a:p>
          <a:p>
            <a:pPr marL="0" indent="0">
              <a:buNone/>
            </a:pPr>
            <a:r>
              <a:rPr lang="en-US" altLang="zh-CN" dirty="0"/>
              <a:t>	</a:t>
            </a:r>
            <a:r>
              <a:rPr lang="en-US" altLang="zh-CN" dirty="0" smtClean="0"/>
              <a:t>Idea: using lexical and syntactic features on labeled data</a:t>
            </a:r>
          </a:p>
          <a:p>
            <a:pPr marL="0" indent="0">
              <a:buNone/>
            </a:pPr>
            <a:r>
              <a:rPr lang="en-US" altLang="zh-CN" dirty="0"/>
              <a:t>	</a:t>
            </a:r>
            <a:r>
              <a:rPr lang="en-US" altLang="zh-CN" dirty="0" smtClean="0"/>
              <a:t>Drawback: hard to scale to new relations, </a:t>
            </a:r>
          </a:p>
          <a:p>
            <a:pPr marL="0" indent="0">
              <a:buNone/>
            </a:pPr>
            <a:r>
              <a:rPr lang="en-US" altLang="zh-CN" dirty="0"/>
              <a:t>	</a:t>
            </a:r>
            <a:r>
              <a:rPr lang="en-US" altLang="zh-CN" dirty="0" smtClean="0"/>
              <a:t>	     labeling data requires huge amount of labor</a:t>
            </a:r>
          </a:p>
          <a:p>
            <a:r>
              <a:rPr lang="en-US" altLang="zh-CN" sz="3100" dirty="0" smtClean="0"/>
              <a:t>Boosting methods[13]</a:t>
            </a:r>
          </a:p>
          <a:p>
            <a:pPr marL="0" indent="0">
              <a:buNone/>
            </a:pPr>
            <a:r>
              <a:rPr lang="en-US" altLang="zh-CN" dirty="0"/>
              <a:t>	</a:t>
            </a:r>
            <a:r>
              <a:rPr lang="en-US" altLang="zh-CN" dirty="0" smtClean="0"/>
              <a:t>Idea: </a:t>
            </a:r>
            <a:r>
              <a:rPr lang="en-US" dirty="0"/>
              <a:t>bootstrapping the produces of identifying tuples and patterns using </a:t>
            </a:r>
            <a:r>
              <a:rPr lang="en-US" dirty="0" smtClean="0"/>
              <a:t>some </a:t>
            </a:r>
            <a:r>
              <a:rPr lang="en-US" dirty="0"/>
              <a:t>seeds </a:t>
            </a:r>
            <a:endParaRPr lang="en-US" dirty="0" smtClean="0"/>
          </a:p>
          <a:p>
            <a:pPr marL="0" indent="0">
              <a:buNone/>
            </a:pPr>
            <a:r>
              <a:rPr lang="en-US" altLang="zh-CN" dirty="0"/>
              <a:t>	</a:t>
            </a:r>
            <a:r>
              <a:rPr lang="en-US" altLang="zh-CN" dirty="0" smtClean="0"/>
              <a:t>Drawback: r</a:t>
            </a:r>
            <a:r>
              <a:rPr lang="en-US" dirty="0" smtClean="0"/>
              <a:t>equirement </a:t>
            </a:r>
            <a:r>
              <a:rPr lang="en-US" dirty="0"/>
              <a:t>of duplication of </a:t>
            </a:r>
            <a:r>
              <a:rPr lang="en-US" dirty="0" smtClean="0"/>
              <a:t>presence </a:t>
            </a:r>
            <a:r>
              <a:rPr lang="en-US" dirty="0"/>
              <a:t>of the seeds which is rare in Wikipedia, </a:t>
            </a:r>
            <a:endParaRPr lang="en-US" dirty="0" smtClean="0"/>
          </a:p>
          <a:p>
            <a:pPr marL="0" indent="0">
              <a:buNone/>
            </a:pPr>
            <a:r>
              <a:rPr lang="en-US" dirty="0"/>
              <a:t>	 </a:t>
            </a:r>
            <a:r>
              <a:rPr lang="en-US" dirty="0" smtClean="0"/>
              <a:t>                   many </a:t>
            </a:r>
            <a:r>
              <a:rPr lang="en-US" dirty="0"/>
              <a:t>parameters need to be </a:t>
            </a:r>
            <a:r>
              <a:rPr lang="en-US" dirty="0" smtClean="0"/>
              <a:t>tuned,</a:t>
            </a:r>
          </a:p>
          <a:p>
            <a:pPr marL="0" indent="0">
              <a:buNone/>
            </a:pPr>
            <a:r>
              <a:rPr lang="en-US" dirty="0"/>
              <a:t>	 </a:t>
            </a:r>
            <a:r>
              <a:rPr lang="en-US" dirty="0" smtClean="0"/>
              <a:t>                   semantic </a:t>
            </a:r>
            <a:r>
              <a:rPr lang="en-US" dirty="0"/>
              <a:t>drift caused by small number of seeds. </a:t>
            </a:r>
            <a:endParaRPr lang="en-US" altLang="zh-CN" dirty="0" smtClean="0"/>
          </a:p>
          <a:p>
            <a:r>
              <a:rPr lang="en-US" altLang="zh-CN" sz="3100" dirty="0" smtClean="0"/>
              <a:t>Distant Supervision[14]</a:t>
            </a:r>
            <a:endParaRPr lang="en-US" altLang="zh-CN" sz="3100" dirty="0"/>
          </a:p>
          <a:p>
            <a:pPr marL="400050" lvl="1" indent="0">
              <a:buNone/>
            </a:pPr>
            <a:r>
              <a:rPr lang="en-US" altLang="zh-CN" dirty="0" smtClean="0"/>
              <a:t>	</a:t>
            </a:r>
            <a:r>
              <a:rPr lang="en-US" altLang="zh-CN" sz="2800" dirty="0"/>
              <a:t>Idea: using a large knowledge base to provide distant supervision for relation extraction</a:t>
            </a:r>
          </a:p>
          <a:p>
            <a:pPr marL="400050" lvl="1" indent="0">
              <a:buNone/>
            </a:pPr>
            <a:r>
              <a:rPr lang="en-US" altLang="zh-CN" sz="2800" dirty="0"/>
              <a:t>	Drawback:  Recall is still not satisfying</a:t>
            </a:r>
            <a:endParaRPr lang="en-US" sz="2800" dirty="0"/>
          </a:p>
        </p:txBody>
      </p:sp>
      <p:sp>
        <p:nvSpPr>
          <p:cNvPr id="6" name="Slide Number Placeholder 5"/>
          <p:cNvSpPr>
            <a:spLocks noGrp="1"/>
          </p:cNvSpPr>
          <p:nvPr>
            <p:ph type="sldNum" sz="quarter" idx="12"/>
          </p:nvPr>
        </p:nvSpPr>
        <p:spPr/>
        <p:txBody>
          <a:bodyPr/>
          <a:lstStyle/>
          <a:p>
            <a:fld id="{CFFC395C-AFA1-4027-B557-79AC56F530C3}" type="slidenum">
              <a:rPr lang="en-US" smtClean="0"/>
              <a:t>59</a:t>
            </a:fld>
            <a:endParaRPr lang="en-US"/>
          </a:p>
        </p:txBody>
      </p:sp>
    </p:spTree>
    <p:extLst>
      <p:ext uri="{BB962C8B-B14F-4D97-AF65-F5344CB8AC3E}">
        <p14:creationId xmlns:p14="http://schemas.microsoft.com/office/powerpoint/2010/main" val="1585080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a:t>
            </a:r>
            <a:endParaRPr lang="en-US" dirty="0"/>
          </a:p>
        </p:txBody>
      </p:sp>
      <p:sp>
        <p:nvSpPr>
          <p:cNvPr id="3" name="Content Placeholder 2"/>
          <p:cNvSpPr>
            <a:spLocks noGrp="1"/>
          </p:cNvSpPr>
          <p:nvPr>
            <p:ph idx="1"/>
          </p:nvPr>
        </p:nvSpPr>
        <p:spPr>
          <a:xfrm>
            <a:off x="216975" y="1825624"/>
            <a:ext cx="11975025" cy="5032375"/>
          </a:xfrm>
        </p:spPr>
        <p:txBody>
          <a:bodyPr>
            <a:normAutofit/>
          </a:bodyPr>
          <a:lstStyle/>
          <a:p>
            <a:r>
              <a:rPr lang="en-US" dirty="0" smtClean="0"/>
              <a:t>First </a:t>
            </a:r>
            <a:r>
              <a:rPr lang="en-US" dirty="0"/>
              <a:t>Prize in </a:t>
            </a:r>
            <a:r>
              <a:rPr lang="en-US" b="1" dirty="0"/>
              <a:t>CCF Big Data Innovation Contest </a:t>
            </a:r>
            <a:endParaRPr lang="en-US" b="1" dirty="0" smtClean="0"/>
          </a:p>
          <a:p>
            <a:pPr marL="0" indent="0">
              <a:buNone/>
            </a:pPr>
            <a:r>
              <a:rPr lang="en-US" sz="3200" dirty="0"/>
              <a:t>	</a:t>
            </a:r>
            <a:r>
              <a:rPr lang="en-US" sz="2400" dirty="0" smtClean="0"/>
              <a:t>Enterprise Mobile Intelligent Information System</a:t>
            </a:r>
          </a:p>
          <a:p>
            <a:pPr marL="0" indent="0">
              <a:buNone/>
            </a:pPr>
            <a:r>
              <a:rPr lang="en-US" sz="2000" dirty="0"/>
              <a:t>	</a:t>
            </a:r>
            <a:r>
              <a:rPr lang="en-US" sz="2000" dirty="0" smtClean="0"/>
              <a:t>	</a:t>
            </a:r>
            <a:r>
              <a:rPr lang="en-US" sz="2000" i="1" dirty="0" smtClean="0"/>
              <a:t>Enterprise Search Engine System</a:t>
            </a:r>
          </a:p>
          <a:p>
            <a:pPr marL="0" indent="0">
              <a:buNone/>
            </a:pPr>
            <a:r>
              <a:rPr lang="en-US" sz="2000" i="1" dirty="0"/>
              <a:t>	</a:t>
            </a:r>
            <a:r>
              <a:rPr lang="en-US" sz="2000" i="1" dirty="0" smtClean="0"/>
              <a:t>	Enterprise Question-Answer System based on database</a:t>
            </a:r>
          </a:p>
          <a:p>
            <a:r>
              <a:rPr lang="en-US" dirty="0"/>
              <a:t>First Prize in </a:t>
            </a:r>
            <a:r>
              <a:rPr lang="en-US" b="1" dirty="0"/>
              <a:t>China Undergraduate Mathematical </a:t>
            </a:r>
            <a:r>
              <a:rPr lang="en-US" b="1" dirty="0" smtClean="0"/>
              <a:t>Contest </a:t>
            </a:r>
            <a:r>
              <a:rPr lang="en-US" b="1" dirty="0"/>
              <a:t>in Modeling, Beijing </a:t>
            </a:r>
          </a:p>
          <a:p>
            <a:r>
              <a:rPr lang="en-US" dirty="0"/>
              <a:t>Second Prize in </a:t>
            </a:r>
            <a:r>
              <a:rPr lang="en-US" b="1" dirty="0"/>
              <a:t>Mathematical Contest in Modeling </a:t>
            </a:r>
            <a:endParaRPr lang="en-US" b="1" dirty="0" smtClean="0"/>
          </a:p>
          <a:p>
            <a:r>
              <a:rPr lang="en-US" dirty="0"/>
              <a:t>First Prize in </a:t>
            </a:r>
            <a:r>
              <a:rPr lang="en-US" b="1" dirty="0"/>
              <a:t>China Water Robot </a:t>
            </a:r>
            <a:r>
              <a:rPr lang="en-US" b="1" dirty="0" smtClean="0"/>
              <a:t>Contest</a:t>
            </a:r>
            <a:endParaRPr lang="en-US" b="1" dirty="0"/>
          </a:p>
          <a:p>
            <a:r>
              <a:rPr lang="en-US" dirty="0"/>
              <a:t>First Prize in </a:t>
            </a:r>
            <a:r>
              <a:rPr lang="en-US" b="1" dirty="0" err="1"/>
              <a:t>RoboCup</a:t>
            </a:r>
            <a:r>
              <a:rPr lang="en-US" b="1" dirty="0"/>
              <a:t> open contest of the China Robot Contest </a:t>
            </a:r>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6</a:t>
            </a:fld>
            <a:endParaRPr lang="en-US"/>
          </a:p>
        </p:txBody>
      </p:sp>
    </p:spTree>
    <p:extLst>
      <p:ext uri="{BB962C8B-B14F-4D97-AF65-F5344CB8AC3E}">
        <p14:creationId xmlns:p14="http://schemas.microsoft.com/office/powerpoint/2010/main" val="21128454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latin typeface="Cambria" panose="02040503050406030204" pitchFamily="18" charset="0"/>
                <a:ea typeface="华文楷体" panose="02010600040101010101" pitchFamily="2" charset="-122"/>
                <a:cs typeface="Times New Roman" panose="02020603050405020304" pitchFamily="18" charset="0"/>
              </a:rPr>
              <a:t> </a:t>
            </a:r>
            <a:r>
              <a:rPr lang="en-US" altLang="zh-CN" b="1" dirty="0">
                <a:latin typeface="Cambria" panose="02040503050406030204" pitchFamily="18" charset="0"/>
                <a:ea typeface="华文楷体" panose="02010600040101010101" pitchFamily="2" charset="-122"/>
                <a:cs typeface="Times New Roman" panose="02020603050405020304" pitchFamily="18" charset="0"/>
              </a:rPr>
              <a:t>Our</a:t>
            </a:r>
            <a:r>
              <a:rPr lang="zh-CN" altLang="en-US" b="1" dirty="0">
                <a:latin typeface="Cambria" panose="02040503050406030204" pitchFamily="18" charset="0"/>
                <a:ea typeface="华文楷体" panose="02010600040101010101" pitchFamily="2" charset="-122"/>
                <a:cs typeface="Times New Roman" panose="02020603050405020304" pitchFamily="18" charset="0"/>
              </a:rPr>
              <a:t> </a:t>
            </a:r>
            <a:r>
              <a:rPr lang="en-US" altLang="zh-CN" b="1" dirty="0">
                <a:latin typeface="Cambria" panose="02040503050406030204" pitchFamily="18" charset="0"/>
                <a:ea typeface="华文楷体" panose="02010600040101010101" pitchFamily="2" charset="-122"/>
                <a:cs typeface="Times New Roman" panose="02020603050405020304" pitchFamily="18" charset="0"/>
              </a:rPr>
              <a:t>Approach</a:t>
            </a:r>
            <a:endParaRPr lang="en-US" dirty="0"/>
          </a:p>
        </p:txBody>
      </p:sp>
      <p:sp>
        <p:nvSpPr>
          <p:cNvPr id="3" name="Content Placeholder 2"/>
          <p:cNvSpPr>
            <a:spLocks noGrp="1"/>
          </p:cNvSpPr>
          <p:nvPr>
            <p:ph idx="1"/>
          </p:nvPr>
        </p:nvSpPr>
        <p:spPr/>
        <p:txBody>
          <a:bodyPr/>
          <a:lstStyle/>
          <a:p>
            <a:r>
              <a:rPr lang="en-US" dirty="0"/>
              <a:t>Entity-Level Relation Extraction</a:t>
            </a:r>
          </a:p>
          <a:p>
            <a:r>
              <a:rPr lang="en-US" dirty="0"/>
              <a:t>Architecture of Athena</a:t>
            </a:r>
          </a:p>
          <a:p>
            <a:r>
              <a:rPr lang="en-US" dirty="0"/>
              <a:t>Features in </a:t>
            </a:r>
            <a:r>
              <a:rPr lang="en-US" dirty="0" smtClean="0"/>
              <a:t>Athena</a:t>
            </a:r>
          </a:p>
          <a:p>
            <a:r>
              <a:rPr lang="en-US" dirty="0" smtClean="0"/>
              <a:t>Relation </a:t>
            </a:r>
            <a:r>
              <a:rPr lang="en-US" dirty="0"/>
              <a:t>Extraction Model</a:t>
            </a:r>
          </a:p>
          <a:p>
            <a:endParaRPr lang="en-US" dirty="0"/>
          </a:p>
          <a:p>
            <a:endParaRPr lang="en-US" dirty="0"/>
          </a:p>
        </p:txBody>
      </p:sp>
      <p:sp>
        <p:nvSpPr>
          <p:cNvPr id="6" name="Slide Number Placeholder 5"/>
          <p:cNvSpPr>
            <a:spLocks noGrp="1"/>
          </p:cNvSpPr>
          <p:nvPr>
            <p:ph type="sldNum" sz="quarter" idx="12"/>
          </p:nvPr>
        </p:nvSpPr>
        <p:spPr/>
        <p:txBody>
          <a:bodyPr/>
          <a:lstStyle/>
          <a:p>
            <a:fld id="{CFFC395C-AFA1-4027-B557-79AC56F530C3}" type="slidenum">
              <a:rPr lang="en-US" smtClean="0"/>
              <a:t>60</a:t>
            </a:fld>
            <a:endParaRPr lang="en-US"/>
          </a:p>
        </p:txBody>
      </p:sp>
    </p:spTree>
    <p:extLst>
      <p:ext uri="{BB962C8B-B14F-4D97-AF65-F5344CB8AC3E}">
        <p14:creationId xmlns:p14="http://schemas.microsoft.com/office/powerpoint/2010/main" val="5346637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Entity-Level Relation Extraction</a:t>
            </a:r>
            <a:endParaRPr lang="en-US" dirty="0"/>
          </a:p>
        </p:txBody>
      </p:sp>
      <p:sp>
        <p:nvSpPr>
          <p:cNvPr id="3" name="Content Placeholder 2"/>
          <p:cNvSpPr>
            <a:spLocks noGrp="1"/>
          </p:cNvSpPr>
          <p:nvPr>
            <p:ph idx="1"/>
          </p:nvPr>
        </p:nvSpPr>
        <p:spPr/>
        <p:txBody>
          <a:bodyPr/>
          <a:lstStyle/>
          <a:p>
            <a:r>
              <a:rPr lang="en-US" altLang="zh-CN" dirty="0"/>
              <a:t>Entity-Level Relation Extraction:</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en-US" altLang="zh-CN" dirty="0"/>
              <a:t>Example:</a:t>
            </a:r>
          </a:p>
          <a:p>
            <a:pPr marL="800100" lvl="2" indent="0">
              <a:buNone/>
            </a:pPr>
            <a:r>
              <a:rPr lang="en-US" altLang="zh-CN" dirty="0">
                <a:hlinkClick r:id="rId2"/>
              </a:rPr>
              <a:t>http://en.wikipedia.org/wiki/Bill_Gates</a:t>
            </a:r>
            <a:endParaRPr lang="en-US" altLang="zh-CN" dirty="0"/>
          </a:p>
          <a:p>
            <a:pPr marL="800100" lvl="2" indent="0">
              <a:buNone/>
            </a:pPr>
            <a:r>
              <a:rPr lang="en-US" altLang="zh-CN" dirty="0"/>
              <a:t>Gates married Melinda French on January 1, 1994.</a:t>
            </a:r>
          </a:p>
          <a:p>
            <a:pPr marL="800100" lvl="2" indent="0">
              <a:buNone/>
            </a:pPr>
            <a:r>
              <a:rPr lang="en-US" altLang="zh-CN" dirty="0"/>
              <a:t>Spouse(</a:t>
            </a:r>
            <a:r>
              <a:rPr lang="en-US" altLang="zh-CN" dirty="0" err="1"/>
              <a:t>Bill_Gates</a:t>
            </a:r>
            <a:r>
              <a:rPr lang="en-US" altLang="zh-CN" dirty="0"/>
              <a:t>, Melinda French)</a:t>
            </a:r>
          </a:p>
          <a:p>
            <a:endParaRPr lang="en-US" dirty="0"/>
          </a:p>
        </p:txBody>
      </p:sp>
      <p:sp>
        <p:nvSpPr>
          <p:cNvPr id="6" name="Slide Number Placeholder 5"/>
          <p:cNvSpPr>
            <a:spLocks noGrp="1"/>
          </p:cNvSpPr>
          <p:nvPr>
            <p:ph type="sldNum" sz="quarter" idx="12"/>
          </p:nvPr>
        </p:nvSpPr>
        <p:spPr/>
        <p:txBody>
          <a:bodyPr/>
          <a:lstStyle/>
          <a:p>
            <a:fld id="{CFFC395C-AFA1-4027-B557-79AC56F530C3}" type="slidenum">
              <a:rPr lang="en-US" smtClean="0"/>
              <a:t>61</a:t>
            </a:fld>
            <a:endParaRPr lang="en-US"/>
          </a:p>
        </p:txBody>
      </p:sp>
      <p:pic>
        <p:nvPicPr>
          <p:cNvPr id="7" name="图片 4"/>
          <p:cNvPicPr>
            <a:picLocks noChangeAspect="1"/>
          </p:cNvPicPr>
          <p:nvPr/>
        </p:nvPicPr>
        <p:blipFill>
          <a:blip r:embed="rId3"/>
          <a:stretch>
            <a:fillRect/>
          </a:stretch>
        </p:blipFill>
        <p:spPr>
          <a:xfrm>
            <a:off x="2706063" y="2670222"/>
            <a:ext cx="6235700" cy="1435100"/>
          </a:xfrm>
          <a:prstGeom prst="rect">
            <a:avLst/>
          </a:prstGeom>
        </p:spPr>
      </p:pic>
    </p:spTree>
    <p:extLst>
      <p:ext uri="{BB962C8B-B14F-4D97-AF65-F5344CB8AC3E}">
        <p14:creationId xmlns:p14="http://schemas.microsoft.com/office/powerpoint/2010/main" val="14800517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lowchart: Multidocument 26"/>
          <p:cNvSpPr/>
          <p:nvPr/>
        </p:nvSpPr>
        <p:spPr>
          <a:xfrm>
            <a:off x="5410200" y="1676400"/>
            <a:ext cx="5181600" cy="434340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altLang="zh-CN" dirty="0" smtClean="0"/>
              <a:t>Distant</a:t>
            </a:r>
            <a:r>
              <a:rPr lang="zh-CN" altLang="en-US" dirty="0" smtClean="0"/>
              <a:t> </a:t>
            </a:r>
            <a:r>
              <a:rPr lang="en-US" altLang="zh-CN" dirty="0" smtClean="0"/>
              <a:t>Supervision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628971644"/>
              </p:ext>
            </p:extLst>
          </p:nvPr>
        </p:nvGraphicFramePr>
        <p:xfrm>
          <a:off x="2057400" y="2743200"/>
          <a:ext cx="3124200" cy="2194560"/>
        </p:xfrm>
        <a:graphic>
          <a:graphicData uri="http://schemas.openxmlformats.org/drawingml/2006/table">
            <a:tbl>
              <a:tblPr firstRow="1" bandRow="1">
                <a:tableStyleId>{5C22544A-7EE6-4342-B048-85BDC9FD1C3A}</a:tableStyleId>
              </a:tblPr>
              <a:tblGrid>
                <a:gridCol w="1562100"/>
                <a:gridCol w="1562100"/>
              </a:tblGrid>
              <a:tr h="355600">
                <a:tc>
                  <a:txBody>
                    <a:bodyPr/>
                    <a:lstStyle/>
                    <a:p>
                      <a:r>
                        <a:rPr lang="en-US" dirty="0" smtClean="0"/>
                        <a:t>Person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PlaceOfBirth</a:t>
                      </a:r>
                      <a:endParaRPr lang="en-US" dirty="0" smtClean="0"/>
                    </a:p>
                  </a:txBody>
                  <a:tcPr/>
                </a:tc>
              </a:tr>
              <a:tr h="355600">
                <a:tc>
                  <a:txBody>
                    <a:bodyPr/>
                    <a:lstStyle/>
                    <a:p>
                      <a:r>
                        <a:rPr lang="en-US" b="1" dirty="0" smtClean="0"/>
                        <a:t>Barack Obama</a:t>
                      </a:r>
                      <a:endParaRPr lang="en-US" b="1" dirty="0"/>
                    </a:p>
                  </a:txBody>
                  <a:tcPr/>
                </a:tc>
                <a:tc>
                  <a:txBody>
                    <a:bodyPr/>
                    <a:lstStyle/>
                    <a:p>
                      <a:r>
                        <a:rPr lang="en-US" b="1" dirty="0" smtClean="0"/>
                        <a:t>Honolulu</a:t>
                      </a:r>
                      <a:endParaRPr lang="en-US" b="1" dirty="0"/>
                    </a:p>
                  </a:txBody>
                  <a:tcPr/>
                </a:tc>
              </a:tr>
              <a:tr h="355600">
                <a:tc>
                  <a:txBody>
                    <a:bodyPr/>
                    <a:lstStyle/>
                    <a:p>
                      <a:r>
                        <a:rPr lang="en-US" dirty="0" smtClean="0"/>
                        <a:t>Mitt Romney</a:t>
                      </a:r>
                      <a:endParaRPr lang="en-US" dirty="0"/>
                    </a:p>
                  </a:txBody>
                  <a:tcPr/>
                </a:tc>
                <a:tc>
                  <a:txBody>
                    <a:bodyPr/>
                    <a:lstStyle/>
                    <a:p>
                      <a:r>
                        <a:rPr lang="en-US" sz="1800" b="0" i="0" kern="1200" dirty="0" smtClean="0">
                          <a:solidFill>
                            <a:schemeClr val="dk1"/>
                          </a:solidFill>
                          <a:effectLst/>
                          <a:latin typeface="+mn-lt"/>
                          <a:ea typeface="+mn-ea"/>
                          <a:cs typeface="+mn-cs"/>
                        </a:rPr>
                        <a:t>Detroit</a:t>
                      </a:r>
                      <a:endParaRPr lang="en-US" dirty="0"/>
                    </a:p>
                  </a:txBody>
                  <a:tcPr/>
                </a:tc>
              </a:tr>
              <a:tr h="355600">
                <a:tc>
                  <a:txBody>
                    <a:bodyPr/>
                    <a:lstStyle/>
                    <a:p>
                      <a:r>
                        <a:rPr lang="en-US" dirty="0" smtClean="0"/>
                        <a:t>Albert Einstein</a:t>
                      </a:r>
                      <a:endParaRPr lang="en-US" dirty="0"/>
                    </a:p>
                  </a:txBody>
                  <a:tcPr/>
                </a:tc>
                <a:tc>
                  <a:txBody>
                    <a:bodyPr/>
                    <a:lstStyle/>
                    <a:p>
                      <a:r>
                        <a:rPr lang="en-US" dirty="0" smtClean="0"/>
                        <a:t>Ulm</a:t>
                      </a:r>
                      <a:endParaRPr lang="en-US" dirty="0"/>
                    </a:p>
                  </a:txBody>
                  <a:tcPr/>
                </a:tc>
              </a:tr>
              <a:tr h="355600">
                <a:tc>
                  <a:txBody>
                    <a:bodyPr/>
                    <a:lstStyle/>
                    <a:p>
                      <a:r>
                        <a:rPr lang="en-US" dirty="0" smtClean="0"/>
                        <a:t>Nikola Tesla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dk1"/>
                          </a:solidFill>
                          <a:effectLst/>
                          <a:latin typeface="+mn-lt"/>
                          <a:ea typeface="+mn-ea"/>
                          <a:cs typeface="+mn-cs"/>
                        </a:rPr>
                        <a:t>Smiljan</a:t>
                      </a:r>
                      <a:endParaRPr lang="en-US" sz="1800" b="0" i="0" kern="1200" dirty="0" smtClean="0">
                        <a:solidFill>
                          <a:schemeClr val="dk1"/>
                        </a:solidFill>
                        <a:effectLst/>
                        <a:latin typeface="+mn-lt"/>
                        <a:ea typeface="+mn-ea"/>
                        <a:cs typeface="+mn-cs"/>
                      </a:endParaRPr>
                    </a:p>
                  </a:txBody>
                  <a:tcPr/>
                </a:tc>
              </a:tr>
              <a:tr h="355600">
                <a:tc>
                  <a:txBody>
                    <a:bodyPr/>
                    <a:lstStyle/>
                    <a:p>
                      <a:r>
                        <a:rPr lang="en-US"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a:t>
                      </a:r>
                    </a:p>
                  </a:txBody>
                  <a:tcPr/>
                </a:tc>
              </a:tr>
            </a:tbl>
          </a:graphicData>
        </a:graphic>
      </p:graphicFrame>
      <p:sp>
        <p:nvSpPr>
          <p:cNvPr id="8" name="TextBox 7"/>
          <p:cNvSpPr txBox="1"/>
          <p:nvPr/>
        </p:nvSpPr>
        <p:spPr>
          <a:xfrm>
            <a:off x="5638800" y="2848987"/>
            <a:ext cx="3505200" cy="923330"/>
          </a:xfrm>
          <a:prstGeom prst="rect">
            <a:avLst/>
          </a:prstGeom>
          <a:noFill/>
        </p:spPr>
        <p:txBody>
          <a:bodyPr wrap="square" rtlCol="0">
            <a:spAutoFit/>
          </a:bodyPr>
          <a:lstStyle/>
          <a:p>
            <a:r>
              <a:rPr lang="en-US" dirty="0"/>
              <a:t>“</a:t>
            </a:r>
            <a:r>
              <a:rPr lang="en-US" b="1" dirty="0"/>
              <a:t>Barack Obama</a:t>
            </a:r>
            <a:r>
              <a:rPr lang="en-US" dirty="0"/>
              <a:t> was born on August 4, 1961 at … in the city of </a:t>
            </a:r>
            <a:r>
              <a:rPr lang="en-US" b="1" dirty="0"/>
              <a:t>Honolulu</a:t>
            </a:r>
            <a:r>
              <a:rPr lang="en-US" dirty="0"/>
              <a:t> ...”</a:t>
            </a:r>
          </a:p>
        </p:txBody>
      </p:sp>
      <p:cxnSp>
        <p:nvCxnSpPr>
          <p:cNvPr id="10" name="Straight Arrow Connector 9"/>
          <p:cNvCxnSpPr>
            <a:stCxn id="8" idx="1"/>
          </p:cNvCxnSpPr>
          <p:nvPr/>
        </p:nvCxnSpPr>
        <p:spPr>
          <a:xfrm flipH="1">
            <a:off x="4724400" y="3310652"/>
            <a:ext cx="91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descr="http://img.freebase.com/api/trans/raw/m/04stkz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967" y="6119598"/>
            <a:ext cx="2381250" cy="514351"/>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Box 17"/>
          <p:cNvSpPr txBox="1"/>
          <p:nvPr/>
        </p:nvSpPr>
        <p:spPr>
          <a:xfrm>
            <a:off x="5693798" y="4486264"/>
            <a:ext cx="3907403" cy="646331"/>
          </a:xfrm>
          <a:prstGeom prst="rect">
            <a:avLst/>
          </a:prstGeom>
          <a:noFill/>
        </p:spPr>
        <p:txBody>
          <a:bodyPr wrap="square" rtlCol="0">
            <a:spAutoFit/>
          </a:bodyPr>
          <a:lstStyle/>
          <a:p>
            <a:r>
              <a:rPr lang="en-US" b="1" dirty="0"/>
              <a:t>“Born</a:t>
            </a:r>
            <a:r>
              <a:rPr lang="en-US" dirty="0"/>
              <a:t> in </a:t>
            </a:r>
            <a:r>
              <a:rPr lang="en-US" b="1" dirty="0"/>
              <a:t>Honolulu</a:t>
            </a:r>
            <a:r>
              <a:rPr lang="en-US" dirty="0"/>
              <a:t>, </a:t>
            </a:r>
            <a:r>
              <a:rPr lang="en-US" b="1" dirty="0"/>
              <a:t>Barack Obama</a:t>
            </a:r>
            <a:r>
              <a:rPr lang="en-US" dirty="0"/>
              <a:t> went on to become</a:t>
            </a:r>
            <a:r>
              <a:rPr lang="en-US" b="1" dirty="0"/>
              <a:t>…”</a:t>
            </a:r>
            <a:endParaRPr lang="en-US" dirty="0"/>
          </a:p>
        </p:txBody>
      </p:sp>
      <p:cxnSp>
        <p:nvCxnSpPr>
          <p:cNvPr id="22" name="Straight Arrow Connector 21"/>
          <p:cNvCxnSpPr>
            <a:stCxn id="18" idx="1"/>
          </p:cNvCxnSpPr>
          <p:nvPr/>
        </p:nvCxnSpPr>
        <p:spPr>
          <a:xfrm flipH="1" flipV="1">
            <a:off x="4724401" y="3310653"/>
            <a:ext cx="969397" cy="1498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5400000">
            <a:off x="7207844" y="5084424"/>
            <a:ext cx="433132" cy="523220"/>
          </a:xfrm>
          <a:prstGeom prst="rect">
            <a:avLst/>
          </a:prstGeom>
          <a:noFill/>
        </p:spPr>
        <p:txBody>
          <a:bodyPr wrap="none" rtlCol="0">
            <a:spAutoFit/>
          </a:bodyPr>
          <a:lstStyle/>
          <a:p>
            <a:r>
              <a:rPr lang="en-US" sz="2800" dirty="0"/>
              <a:t>…</a:t>
            </a:r>
          </a:p>
        </p:txBody>
      </p:sp>
      <p:sp>
        <p:nvSpPr>
          <p:cNvPr id="32" name="TextBox 31"/>
          <p:cNvSpPr txBox="1"/>
          <p:nvPr/>
        </p:nvSpPr>
        <p:spPr>
          <a:xfrm>
            <a:off x="5410200" y="2438400"/>
            <a:ext cx="2704330" cy="369332"/>
          </a:xfrm>
          <a:prstGeom prst="rect">
            <a:avLst/>
          </a:prstGeom>
          <a:noFill/>
        </p:spPr>
        <p:txBody>
          <a:bodyPr wrap="none" rtlCol="0">
            <a:spAutoFit/>
          </a:bodyPr>
          <a:lstStyle/>
          <a:p>
            <a:r>
              <a:rPr lang="en-US" b="1" dirty="0">
                <a:solidFill>
                  <a:schemeClr val="accent1"/>
                </a:solidFill>
              </a:rPr>
              <a:t>(Barack Obama, Honolulu)</a:t>
            </a:r>
          </a:p>
        </p:txBody>
      </p:sp>
      <p:sp>
        <p:nvSpPr>
          <p:cNvPr id="33" name="TextBox 32"/>
          <p:cNvSpPr txBox="1"/>
          <p:nvPr/>
        </p:nvSpPr>
        <p:spPr>
          <a:xfrm>
            <a:off x="5821197" y="2057400"/>
            <a:ext cx="2356735" cy="369332"/>
          </a:xfrm>
          <a:prstGeom prst="rect">
            <a:avLst/>
          </a:prstGeom>
          <a:noFill/>
        </p:spPr>
        <p:txBody>
          <a:bodyPr wrap="none" rtlCol="0">
            <a:spAutoFit/>
          </a:bodyPr>
          <a:lstStyle/>
          <a:p>
            <a:r>
              <a:rPr lang="en-US" b="1" dirty="0">
                <a:solidFill>
                  <a:schemeClr val="accent1"/>
                </a:solidFill>
              </a:rPr>
              <a:t>(Mitt Romney, Detroit)</a:t>
            </a:r>
          </a:p>
        </p:txBody>
      </p:sp>
      <p:sp>
        <p:nvSpPr>
          <p:cNvPr id="34" name="TextBox 33"/>
          <p:cNvSpPr txBox="1"/>
          <p:nvPr/>
        </p:nvSpPr>
        <p:spPr>
          <a:xfrm>
            <a:off x="6220664" y="1676400"/>
            <a:ext cx="2237536" cy="369332"/>
          </a:xfrm>
          <a:prstGeom prst="rect">
            <a:avLst/>
          </a:prstGeom>
          <a:noFill/>
        </p:spPr>
        <p:txBody>
          <a:bodyPr wrap="none" rtlCol="0">
            <a:spAutoFit/>
          </a:bodyPr>
          <a:lstStyle/>
          <a:p>
            <a:r>
              <a:rPr lang="en-US" b="1" dirty="0">
                <a:solidFill>
                  <a:schemeClr val="accent1"/>
                </a:solidFill>
              </a:rPr>
              <a:t>(Albert Einstein, Ulm)</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62</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6326" y="5811322"/>
            <a:ext cx="1263748" cy="1046678"/>
          </a:xfrm>
          <a:prstGeom prst="rect">
            <a:avLst/>
          </a:prstGeom>
        </p:spPr>
      </p:pic>
    </p:spTree>
    <p:extLst>
      <p:ext uri="{BB962C8B-B14F-4D97-AF65-F5344CB8AC3E}">
        <p14:creationId xmlns:p14="http://schemas.microsoft.com/office/powerpoint/2010/main" val="11626386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in Athena</a:t>
            </a:r>
            <a:endParaRPr lang="en-US" dirty="0"/>
          </a:p>
        </p:txBody>
      </p:sp>
      <p:pic>
        <p:nvPicPr>
          <p:cNvPr id="5" name="Content Placeholder 4"/>
          <p:cNvPicPr>
            <a:picLocks noGrp="1" noChangeAspect="1"/>
          </p:cNvPicPr>
          <p:nvPr>
            <p:ph idx="1"/>
          </p:nvPr>
        </p:nvPicPr>
        <p:blipFill>
          <a:blip r:embed="rId2"/>
          <a:stretch>
            <a:fillRect/>
          </a:stretch>
        </p:blipFill>
        <p:spPr>
          <a:xfrm>
            <a:off x="285009" y="2196935"/>
            <a:ext cx="11720944" cy="3313216"/>
          </a:xfrm>
          <a:prstGeom prst="rect">
            <a:avLst/>
          </a:prstGeom>
        </p:spPr>
      </p:pic>
      <p:sp>
        <p:nvSpPr>
          <p:cNvPr id="4" name="Slide Number Placeholder 3"/>
          <p:cNvSpPr>
            <a:spLocks noGrp="1"/>
          </p:cNvSpPr>
          <p:nvPr>
            <p:ph type="sldNum" sz="quarter" idx="12"/>
          </p:nvPr>
        </p:nvSpPr>
        <p:spPr/>
        <p:txBody>
          <a:bodyPr/>
          <a:lstStyle/>
          <a:p>
            <a:fld id="{CFFC395C-AFA1-4027-B557-79AC56F530C3}" type="slidenum">
              <a:rPr lang="en-US" smtClean="0"/>
              <a:t>63</a:t>
            </a:fld>
            <a:endParaRPr lang="en-US"/>
          </a:p>
        </p:txBody>
      </p:sp>
    </p:spTree>
    <p:extLst>
      <p:ext uri="{BB962C8B-B14F-4D97-AF65-F5344CB8AC3E}">
        <p14:creationId xmlns:p14="http://schemas.microsoft.com/office/powerpoint/2010/main" val="1872452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Athena</a:t>
            </a:r>
            <a:endParaRPr lang="en-US" dirty="0"/>
          </a:p>
        </p:txBody>
      </p:sp>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CFFC395C-AFA1-4027-B557-79AC56F530C3}" type="slidenum">
              <a:rPr lang="en-US" smtClean="0"/>
              <a:t>64</a:t>
            </a:fld>
            <a:endParaRPr lang="en-US"/>
          </a:p>
        </p:txBody>
      </p:sp>
      <p:pic>
        <p:nvPicPr>
          <p:cNvPr id="4" name="Picture 3"/>
          <p:cNvPicPr>
            <a:picLocks noChangeAspect="1"/>
          </p:cNvPicPr>
          <p:nvPr/>
        </p:nvPicPr>
        <p:blipFill>
          <a:blip r:embed="rId2"/>
          <a:stretch>
            <a:fillRect/>
          </a:stretch>
        </p:blipFill>
        <p:spPr>
          <a:xfrm>
            <a:off x="2509817" y="1825625"/>
            <a:ext cx="6100783" cy="4021653"/>
          </a:xfrm>
          <a:prstGeom prst="rect">
            <a:avLst/>
          </a:prstGeom>
        </p:spPr>
      </p:pic>
    </p:spTree>
    <p:extLst>
      <p:ext uri="{BB962C8B-B14F-4D97-AF65-F5344CB8AC3E}">
        <p14:creationId xmlns:p14="http://schemas.microsoft.com/office/powerpoint/2010/main" val="1168289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 Keyword Patterns</a:t>
            </a:r>
          </a:p>
        </p:txBody>
      </p:sp>
      <p:sp>
        <p:nvSpPr>
          <p:cNvPr id="3" name="Content Placeholder 2"/>
          <p:cNvSpPr>
            <a:spLocks noGrp="1"/>
          </p:cNvSpPr>
          <p:nvPr>
            <p:ph idx="1"/>
          </p:nvPr>
        </p:nvSpPr>
        <p:spPr/>
        <p:txBody>
          <a:bodyPr/>
          <a:lstStyle/>
          <a:p>
            <a:r>
              <a:rPr lang="en-US" dirty="0"/>
              <a:t>Essential </a:t>
            </a:r>
            <a:r>
              <a:rPr lang="en-US" dirty="0" smtClean="0"/>
              <a:t>Keywords:</a:t>
            </a:r>
          </a:p>
          <a:p>
            <a:pPr marL="0" indent="0">
              <a:buNone/>
            </a:pPr>
            <a:r>
              <a:rPr lang="en-US" dirty="0"/>
              <a:t>	 essential words related with target relation </a:t>
            </a:r>
            <a:r>
              <a:rPr lang="en-US" dirty="0" smtClean="0"/>
              <a:t>typ</a:t>
            </a:r>
            <a:r>
              <a:rPr lang="en-US" dirty="0"/>
              <a:t>e</a:t>
            </a:r>
            <a:endParaRPr lang="en-US" dirty="0" smtClean="0"/>
          </a:p>
          <a:p>
            <a:r>
              <a:rPr lang="en-US" dirty="0"/>
              <a:t>N-Gram </a:t>
            </a:r>
            <a:r>
              <a:rPr lang="en-US" dirty="0" smtClean="0"/>
              <a:t>Patterns:</a:t>
            </a:r>
          </a:p>
          <a:p>
            <a:pPr marL="0" indent="0">
              <a:buNone/>
            </a:pPr>
            <a:r>
              <a:rPr lang="en-US" dirty="0"/>
              <a:t>	 N-Gram of </a:t>
            </a:r>
            <a:r>
              <a:rPr lang="en-US" dirty="0" smtClean="0"/>
              <a:t>Essential </a:t>
            </a:r>
            <a:r>
              <a:rPr lang="en-US" dirty="0"/>
              <a:t>Keywords for target relation type </a:t>
            </a:r>
            <a:endParaRPr lang="en-US" dirty="0" smtClean="0"/>
          </a:p>
          <a:p>
            <a:r>
              <a:rPr lang="en-US" dirty="0" smtClean="0"/>
              <a:t>Essential </a:t>
            </a:r>
            <a:r>
              <a:rPr lang="en-US" dirty="0"/>
              <a:t>Keyword </a:t>
            </a:r>
            <a:r>
              <a:rPr lang="en-US" dirty="0" smtClean="0"/>
              <a:t>Patterns:</a:t>
            </a:r>
          </a:p>
          <a:p>
            <a:pPr marL="0" indent="0">
              <a:buNone/>
            </a:pPr>
            <a:r>
              <a:rPr lang="en-US" dirty="0"/>
              <a:t>	 patterns consisted of entities and essential keywords </a:t>
            </a:r>
            <a:r>
              <a:rPr lang="en-US" dirty="0" smtClean="0"/>
              <a:t>words</a:t>
            </a:r>
          </a:p>
          <a:p>
            <a:pPr marL="0" indent="0">
              <a:buNone/>
            </a:pPr>
            <a:r>
              <a:rPr lang="en-US" dirty="0"/>
              <a:t>	 </a:t>
            </a:r>
            <a:r>
              <a:rPr lang="en-US" dirty="0" smtClean="0"/>
              <a:t>Example: </a:t>
            </a:r>
            <a:r>
              <a:rPr lang="en-US" dirty="0"/>
              <a:t>“E1 (PER) be born to E2 (PER)” </a:t>
            </a:r>
            <a:endParaRPr lang="en-US" dirty="0" smtClean="0"/>
          </a:p>
          <a:p>
            <a:pPr marL="0" indent="0">
              <a:buNone/>
            </a:pPr>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65</a:t>
            </a:fld>
            <a:endParaRPr lang="en-US"/>
          </a:p>
        </p:txBody>
      </p:sp>
    </p:spTree>
    <p:extLst>
      <p:ext uri="{BB962C8B-B14F-4D97-AF65-F5344CB8AC3E}">
        <p14:creationId xmlns:p14="http://schemas.microsoft.com/office/powerpoint/2010/main" val="14384205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Learning of Essential </a:t>
            </a:r>
            <a:r>
              <a:rPr lang="en-US" dirty="0"/>
              <a:t>Keyword </a:t>
            </a:r>
            <a:r>
              <a:rPr lang="en-US" dirty="0" smtClean="0"/>
              <a:t>Patterns</a:t>
            </a:r>
            <a:endParaRPr lang="en-US" dirty="0"/>
          </a:p>
        </p:txBody>
      </p:sp>
      <p:pic>
        <p:nvPicPr>
          <p:cNvPr id="5" name="Content Placeholder 4"/>
          <p:cNvPicPr>
            <a:picLocks noGrp="1" noChangeAspect="1"/>
          </p:cNvPicPr>
          <p:nvPr>
            <p:ph idx="1"/>
          </p:nvPr>
        </p:nvPicPr>
        <p:blipFill>
          <a:blip r:embed="rId2"/>
          <a:stretch>
            <a:fillRect/>
          </a:stretch>
        </p:blipFill>
        <p:spPr>
          <a:xfrm>
            <a:off x="3140930" y="1460500"/>
            <a:ext cx="5910140" cy="4895850"/>
          </a:xfrm>
          <a:prstGeom prst="rect">
            <a:avLst/>
          </a:prstGeom>
        </p:spPr>
      </p:pic>
      <p:sp>
        <p:nvSpPr>
          <p:cNvPr id="4" name="Slide Number Placeholder 3"/>
          <p:cNvSpPr>
            <a:spLocks noGrp="1"/>
          </p:cNvSpPr>
          <p:nvPr>
            <p:ph type="sldNum" sz="quarter" idx="12"/>
          </p:nvPr>
        </p:nvSpPr>
        <p:spPr/>
        <p:txBody>
          <a:bodyPr/>
          <a:lstStyle/>
          <a:p>
            <a:fld id="{CFFC395C-AFA1-4027-B557-79AC56F530C3}" type="slidenum">
              <a:rPr lang="en-US" smtClean="0"/>
              <a:t>66</a:t>
            </a:fld>
            <a:endParaRPr lang="en-US"/>
          </a:p>
        </p:txBody>
      </p:sp>
    </p:spTree>
    <p:extLst>
      <p:ext uri="{BB962C8B-B14F-4D97-AF65-F5344CB8AC3E}">
        <p14:creationId xmlns:p14="http://schemas.microsoft.com/office/powerpoint/2010/main" val="13859518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Constraints Mining</a:t>
            </a:r>
            <a:endParaRPr lang="en-US" dirty="0"/>
          </a:p>
        </p:txBody>
      </p:sp>
      <p:sp>
        <p:nvSpPr>
          <p:cNvPr id="3" name="Content Placeholder 2"/>
          <p:cNvSpPr>
            <a:spLocks noGrp="1"/>
          </p:cNvSpPr>
          <p:nvPr>
            <p:ph idx="1"/>
          </p:nvPr>
        </p:nvSpPr>
        <p:spPr/>
        <p:txBody>
          <a:bodyPr/>
          <a:lstStyle/>
          <a:p>
            <a:r>
              <a:rPr lang="en-US" dirty="0" smtClean="0"/>
              <a:t>Association Rule Mining in Knowledge base:</a:t>
            </a:r>
          </a:p>
          <a:p>
            <a:pPr marL="0" indent="0">
              <a:buNone/>
            </a:pPr>
            <a:r>
              <a:rPr lang="en-US" dirty="0" smtClean="0"/>
              <a:t>AMIE[16] mined </a:t>
            </a:r>
            <a:r>
              <a:rPr lang="en-US" dirty="0"/>
              <a:t>902 </a:t>
            </a:r>
            <a:r>
              <a:rPr lang="en-US" dirty="0" smtClean="0"/>
              <a:t>rules</a:t>
            </a:r>
          </a:p>
          <a:p>
            <a:pPr marL="0" indent="0">
              <a:buNone/>
            </a:pPr>
            <a:r>
              <a:rPr lang="en-US" dirty="0"/>
              <a:t>W</a:t>
            </a:r>
            <a:r>
              <a:rPr lang="en-US" dirty="0" smtClean="0"/>
              <a:t>e </a:t>
            </a:r>
            <a:r>
              <a:rPr lang="en-US" dirty="0"/>
              <a:t>selected 242 rules that have PCA confidence </a:t>
            </a:r>
            <a:r>
              <a:rPr lang="en-US" dirty="0" smtClean="0"/>
              <a:t>&gt; 0.8</a:t>
            </a: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CFFC395C-AFA1-4027-B557-79AC56F530C3}" type="slidenum">
              <a:rPr lang="en-US" smtClean="0"/>
              <a:t>67</a:t>
            </a:fld>
            <a:endParaRPr lang="en-US"/>
          </a:p>
        </p:txBody>
      </p:sp>
    </p:spTree>
    <p:extLst>
      <p:ext uri="{BB962C8B-B14F-4D97-AF65-F5344CB8AC3E}">
        <p14:creationId xmlns:p14="http://schemas.microsoft.com/office/powerpoint/2010/main" val="13115492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Semantic Patterns</a:t>
            </a:r>
            <a:endParaRPr lang="en-US" dirty="0"/>
          </a:p>
        </p:txBody>
      </p:sp>
      <p:sp>
        <p:nvSpPr>
          <p:cNvPr id="6" name="Slide Number Placeholder 5"/>
          <p:cNvSpPr>
            <a:spLocks noGrp="1"/>
          </p:cNvSpPr>
          <p:nvPr>
            <p:ph type="sldNum" sz="quarter" idx="12"/>
          </p:nvPr>
        </p:nvSpPr>
        <p:spPr/>
        <p:txBody>
          <a:bodyPr/>
          <a:lstStyle/>
          <a:p>
            <a:fld id="{CFFC395C-AFA1-4027-B557-79AC56F530C3}" type="slidenum">
              <a:rPr lang="en-US" smtClean="0"/>
              <a:t>68</a:t>
            </a:fld>
            <a:endParaRPr lang="en-US"/>
          </a:p>
        </p:txBody>
      </p:sp>
      <p:sp>
        <p:nvSpPr>
          <p:cNvPr id="5" name="Content Placeholder 4"/>
          <p:cNvSpPr>
            <a:spLocks noGrp="1"/>
          </p:cNvSpPr>
          <p:nvPr>
            <p:ph idx="1"/>
          </p:nvPr>
        </p:nvSpPr>
        <p:spPr>
          <a:xfrm>
            <a:off x="838200" y="1825625"/>
            <a:ext cx="10942122" cy="4351338"/>
          </a:xfrm>
        </p:spPr>
        <p:txBody>
          <a:bodyPr/>
          <a:lstStyle/>
          <a:p>
            <a:pPr marL="0" indent="0">
              <a:buNone/>
            </a:pPr>
            <a:r>
              <a:rPr lang="en-US" dirty="0" smtClean="0"/>
              <a:t>Semantic Patterns = Essential Keyword Patterns + Semantic Constraints</a:t>
            </a:r>
          </a:p>
        </p:txBody>
      </p:sp>
      <p:pic>
        <p:nvPicPr>
          <p:cNvPr id="7" name="Picture 6"/>
          <p:cNvPicPr>
            <a:picLocks noChangeAspect="1"/>
          </p:cNvPicPr>
          <p:nvPr/>
        </p:nvPicPr>
        <p:blipFill>
          <a:blip r:embed="rId2"/>
          <a:stretch>
            <a:fillRect/>
          </a:stretch>
        </p:blipFill>
        <p:spPr>
          <a:xfrm>
            <a:off x="3005446" y="2259012"/>
            <a:ext cx="5943600" cy="4279900"/>
          </a:xfrm>
          <a:prstGeom prst="rect">
            <a:avLst/>
          </a:prstGeom>
        </p:spPr>
      </p:pic>
    </p:spTree>
    <p:extLst>
      <p:ext uri="{BB962C8B-B14F-4D97-AF65-F5344CB8AC3E}">
        <p14:creationId xmlns:p14="http://schemas.microsoft.com/office/powerpoint/2010/main" val="778587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Extraction Model</a:t>
            </a:r>
          </a:p>
        </p:txBody>
      </p:sp>
      <p:sp>
        <p:nvSpPr>
          <p:cNvPr id="3" name="Content Placeholder 2"/>
          <p:cNvSpPr>
            <a:spLocks noGrp="1"/>
          </p:cNvSpPr>
          <p:nvPr>
            <p:ph idx="1"/>
          </p:nvPr>
        </p:nvSpPr>
        <p:spPr/>
        <p:txBody>
          <a:bodyPr/>
          <a:lstStyle/>
          <a:p>
            <a:r>
              <a:rPr lang="en-US" dirty="0"/>
              <a:t>Markov Logic </a:t>
            </a:r>
            <a:r>
              <a:rPr lang="en-US" dirty="0" smtClean="0"/>
              <a:t>Networks[17]</a:t>
            </a:r>
            <a:endParaRPr lang="en-US" dirty="0"/>
          </a:p>
          <a:p>
            <a:pPr marL="0" indent="0">
              <a:buNone/>
            </a:pPr>
            <a:r>
              <a:rPr lang="en-US" sz="2400" dirty="0"/>
              <a:t>Athena constructed the </a:t>
            </a:r>
            <a:r>
              <a:rPr lang="en-US" sz="2400" dirty="0" err="1" smtClean="0"/>
              <a:t>formulaes</a:t>
            </a:r>
            <a:r>
              <a:rPr lang="en-US" sz="2400" dirty="0" smtClean="0"/>
              <a:t> </a:t>
            </a:r>
            <a:r>
              <a:rPr lang="en-US" sz="2400" dirty="0"/>
              <a:t>in MLN using </a:t>
            </a:r>
            <a:r>
              <a:rPr lang="en-US" sz="2400" dirty="0" smtClean="0"/>
              <a:t>extracted features.</a:t>
            </a:r>
            <a:endParaRPr lang="en-US" sz="2400" dirty="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r>
              <a:rPr lang="en-US" sz="2400" dirty="0"/>
              <a:t>x</a:t>
            </a:r>
            <a:r>
              <a:rPr lang="en-US" sz="2400" dirty="0" smtClean="0"/>
              <a:t> </a:t>
            </a:r>
            <a:r>
              <a:rPr lang="en-US" sz="2400" dirty="0"/>
              <a:t>can be all the </a:t>
            </a:r>
            <a:r>
              <a:rPr lang="en-US" sz="2400" dirty="0" smtClean="0"/>
              <a:t>features extracted </a:t>
            </a:r>
            <a:r>
              <a:rPr lang="en-US" sz="2400" dirty="0"/>
              <a:t>from the entity </a:t>
            </a:r>
            <a:r>
              <a:rPr lang="en-US" sz="2400" dirty="0" smtClean="0"/>
              <a:t>pairs</a:t>
            </a:r>
          </a:p>
          <a:p>
            <a:pPr marL="0" indent="0">
              <a:buNone/>
            </a:pPr>
            <a:r>
              <a:rPr lang="en-US" sz="2400" dirty="0"/>
              <a:t>q</a:t>
            </a:r>
            <a:r>
              <a:rPr lang="en-US" sz="2400" dirty="0" smtClean="0"/>
              <a:t> </a:t>
            </a:r>
            <a:r>
              <a:rPr lang="en-US" sz="2400" dirty="0"/>
              <a:t>are the relationship </a:t>
            </a:r>
            <a:r>
              <a:rPr lang="en-US" sz="2400" dirty="0" smtClean="0"/>
              <a:t>queries</a:t>
            </a:r>
            <a:endParaRPr lang="en-US" sz="2400" dirty="0"/>
          </a:p>
          <a:p>
            <a:endParaRPr lang="en-US" dirty="0"/>
          </a:p>
        </p:txBody>
      </p:sp>
      <p:sp>
        <p:nvSpPr>
          <p:cNvPr id="6" name="Slide Number Placeholder 5"/>
          <p:cNvSpPr>
            <a:spLocks noGrp="1"/>
          </p:cNvSpPr>
          <p:nvPr>
            <p:ph type="sldNum" sz="quarter" idx="12"/>
          </p:nvPr>
        </p:nvSpPr>
        <p:spPr/>
        <p:txBody>
          <a:bodyPr/>
          <a:lstStyle/>
          <a:p>
            <a:fld id="{CFFC395C-AFA1-4027-B557-79AC56F530C3}" type="slidenum">
              <a:rPr lang="en-US" smtClean="0"/>
              <a:t>69</a:t>
            </a:fld>
            <a:endParaRPr lang="en-US"/>
          </a:p>
        </p:txBody>
      </p:sp>
      <p:pic>
        <p:nvPicPr>
          <p:cNvPr id="7" name="图片 3"/>
          <p:cNvPicPr>
            <a:picLocks noChangeAspect="1"/>
          </p:cNvPicPr>
          <p:nvPr/>
        </p:nvPicPr>
        <p:blipFill>
          <a:blip r:embed="rId2"/>
          <a:stretch>
            <a:fillRect/>
          </a:stretch>
        </p:blipFill>
        <p:spPr>
          <a:xfrm>
            <a:off x="3041650" y="3105010"/>
            <a:ext cx="6108700" cy="1028700"/>
          </a:xfrm>
          <a:prstGeom prst="rect">
            <a:avLst/>
          </a:prstGeom>
        </p:spPr>
      </p:pic>
    </p:spTree>
    <p:extLst>
      <p:ext uri="{BB962C8B-B14F-4D97-AF65-F5344CB8AC3E}">
        <p14:creationId xmlns:p14="http://schemas.microsoft.com/office/powerpoint/2010/main" val="77778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Outline</a:t>
            </a:r>
            <a:endParaRPr lang="en-US" dirty="0"/>
          </a:p>
        </p:txBody>
      </p:sp>
      <p:sp>
        <p:nvSpPr>
          <p:cNvPr id="3" name="Content Placeholder 2"/>
          <p:cNvSpPr>
            <a:spLocks noGrp="1"/>
          </p:cNvSpPr>
          <p:nvPr>
            <p:ph idx="1"/>
          </p:nvPr>
        </p:nvSpPr>
        <p:spPr>
          <a:xfrm>
            <a:off x="387457" y="1825624"/>
            <a:ext cx="11546237" cy="4776653"/>
          </a:xfrm>
        </p:spPr>
        <p:txBody>
          <a:bodyPr/>
          <a:lstStyle/>
          <a:p>
            <a:r>
              <a:rPr lang="en-US" altLang="zh-CN" dirty="0" smtClean="0"/>
              <a:t>1.</a:t>
            </a:r>
            <a:r>
              <a:rPr lang="zh-CN" altLang="en-US" dirty="0" smtClean="0"/>
              <a:t> </a:t>
            </a:r>
            <a:r>
              <a:rPr lang="en-US" altLang="zh-CN" dirty="0" smtClean="0"/>
              <a:t>Home</a:t>
            </a:r>
            <a:r>
              <a:rPr lang="zh-CN" altLang="en-US" dirty="0" smtClean="0"/>
              <a:t> </a:t>
            </a:r>
            <a:r>
              <a:rPr lang="en-US" altLang="zh-CN" dirty="0" smtClean="0"/>
              <a:t>Location</a:t>
            </a:r>
            <a:r>
              <a:rPr lang="zh-CN" altLang="en-US" dirty="0" smtClean="0"/>
              <a:t> </a:t>
            </a:r>
            <a:r>
              <a:rPr lang="en-US" altLang="zh-CN" dirty="0" smtClean="0"/>
              <a:t>Profiling</a:t>
            </a:r>
            <a:endParaRPr lang="zh-CN" altLang="en-US" dirty="0" smtClean="0"/>
          </a:p>
          <a:p>
            <a:pPr marL="0" indent="0">
              <a:buNone/>
            </a:pPr>
            <a:r>
              <a:rPr lang="zh-CN" altLang="en-US" dirty="0"/>
              <a:t> </a:t>
            </a:r>
            <a:r>
              <a:rPr lang="zh-CN" altLang="en-US" dirty="0" smtClean="0"/>
              <a:t>          </a:t>
            </a:r>
            <a:r>
              <a:rPr lang="en-US" sz="2000" dirty="0" smtClean="0"/>
              <a:t>HLGPS</a:t>
            </a:r>
            <a:r>
              <a:rPr lang="en-US" sz="2000" dirty="0"/>
              <a:t>: A Home Location Global Positioning System </a:t>
            </a:r>
            <a:r>
              <a:rPr lang="en-US" sz="2000" dirty="0" smtClean="0"/>
              <a:t>in </a:t>
            </a:r>
            <a:r>
              <a:rPr lang="en-US" sz="2000" dirty="0"/>
              <a:t>Location-Based Social </a:t>
            </a:r>
            <a:r>
              <a:rPr lang="en-US" sz="2000" dirty="0" smtClean="0"/>
              <a:t>Networks</a:t>
            </a:r>
            <a:r>
              <a:rPr lang="en-US" altLang="zh-CN" sz="2000" dirty="0" smtClean="0"/>
              <a:t>[1]</a:t>
            </a:r>
            <a:r>
              <a:rPr lang="en-US" sz="2000" dirty="0" smtClean="0"/>
              <a:t> </a:t>
            </a:r>
            <a:endParaRPr lang="zh-CN" altLang="en-US" sz="2000" dirty="0" smtClean="0"/>
          </a:p>
          <a:p>
            <a:r>
              <a:rPr lang="en-US" altLang="zh-CN" dirty="0" smtClean="0"/>
              <a:t>2.</a:t>
            </a:r>
            <a:r>
              <a:rPr lang="zh-CN" altLang="en-US" dirty="0" smtClean="0"/>
              <a:t> </a:t>
            </a:r>
            <a:r>
              <a:rPr lang="en-US" altLang="zh-CN" dirty="0" smtClean="0"/>
              <a:t>Event</a:t>
            </a:r>
            <a:r>
              <a:rPr lang="zh-CN" altLang="en-US" dirty="0" smtClean="0"/>
              <a:t> </a:t>
            </a:r>
            <a:r>
              <a:rPr lang="en-US" altLang="zh-CN" dirty="0" smtClean="0"/>
              <a:t>Recommendation</a:t>
            </a:r>
            <a:endParaRPr lang="zh-CN" altLang="en-US" dirty="0" smtClean="0"/>
          </a:p>
          <a:p>
            <a:pPr marL="0" indent="0">
              <a:buNone/>
            </a:pPr>
            <a:r>
              <a:rPr lang="zh-CN" altLang="en-US" sz="2000" dirty="0" smtClean="0"/>
              <a:t>	</a:t>
            </a:r>
            <a:r>
              <a:rPr lang="en-US" sz="2000" dirty="0" smtClean="0"/>
              <a:t>Context </a:t>
            </a:r>
            <a:r>
              <a:rPr lang="en-US" sz="2000" dirty="0"/>
              <a:t>Aware Matrix Factorization for Event Recommendation in Event-based Social </a:t>
            </a:r>
            <a:r>
              <a:rPr lang="en-US" sz="2000" dirty="0" smtClean="0"/>
              <a:t>Networks</a:t>
            </a:r>
            <a:r>
              <a:rPr lang="en-US" altLang="zh-CN" sz="2000" dirty="0" smtClean="0"/>
              <a:t>[2]</a:t>
            </a:r>
            <a:endParaRPr lang="zh-CN" altLang="en-US" sz="2000" dirty="0"/>
          </a:p>
          <a:p>
            <a:r>
              <a:rPr lang="en-US" altLang="zh-CN" dirty="0" smtClean="0"/>
              <a:t>3.</a:t>
            </a:r>
            <a:r>
              <a:rPr lang="zh-CN" altLang="en-US" dirty="0" smtClean="0"/>
              <a:t> </a:t>
            </a:r>
            <a:r>
              <a:rPr lang="en-US" altLang="zh-CN" dirty="0" smtClean="0"/>
              <a:t>Group</a:t>
            </a:r>
            <a:r>
              <a:rPr lang="zh-CN" altLang="en-US" dirty="0" smtClean="0"/>
              <a:t> </a:t>
            </a:r>
            <a:r>
              <a:rPr lang="en-US" altLang="zh-CN" dirty="0" smtClean="0"/>
              <a:t>Recommendation</a:t>
            </a:r>
            <a:endParaRPr lang="zh-CN" altLang="en-US" dirty="0" smtClean="0"/>
          </a:p>
          <a:p>
            <a:pPr marL="0" indent="0">
              <a:buNone/>
            </a:pPr>
            <a:r>
              <a:rPr lang="zh-CN" altLang="en-US" dirty="0"/>
              <a:t>	</a:t>
            </a:r>
            <a:r>
              <a:rPr lang="en-US" sz="2000" dirty="0" smtClean="0"/>
              <a:t>Deep </a:t>
            </a:r>
            <a:r>
              <a:rPr lang="en-US" sz="2000" dirty="0"/>
              <a:t>Neural Networks for Group Recommendation in Event-based Social </a:t>
            </a:r>
            <a:r>
              <a:rPr lang="en-US" sz="2000" dirty="0" smtClean="0"/>
              <a:t>Networks</a:t>
            </a:r>
            <a:r>
              <a:rPr lang="en-US" altLang="zh-CN" sz="2000" dirty="0" smtClean="0"/>
              <a:t>[3]</a:t>
            </a:r>
            <a:endParaRPr lang="zh-CN" altLang="en-US" sz="2000" dirty="0" smtClean="0"/>
          </a:p>
          <a:p>
            <a:r>
              <a:rPr lang="en-US" altLang="zh-CN" dirty="0" smtClean="0"/>
              <a:t>4.</a:t>
            </a:r>
            <a:r>
              <a:rPr lang="zh-CN" altLang="en-US" dirty="0" smtClean="0"/>
              <a:t> </a:t>
            </a:r>
            <a:r>
              <a:rPr lang="en-US" altLang="zh-CN" dirty="0" smtClean="0"/>
              <a:t>Relation</a:t>
            </a:r>
            <a:r>
              <a:rPr lang="zh-CN" altLang="en-US" dirty="0" smtClean="0"/>
              <a:t> </a:t>
            </a:r>
            <a:r>
              <a:rPr lang="en-US" altLang="zh-CN" dirty="0" smtClean="0"/>
              <a:t>Extraction</a:t>
            </a:r>
            <a:endParaRPr lang="zh-CN" altLang="en-US" dirty="0" smtClean="0"/>
          </a:p>
          <a:p>
            <a:pPr marL="0" indent="0">
              <a:buNone/>
            </a:pPr>
            <a:r>
              <a:rPr lang="zh-CN" altLang="en-US" sz="2000" dirty="0"/>
              <a:t>	</a:t>
            </a:r>
            <a:r>
              <a:rPr lang="en-US" sz="2000" dirty="0" smtClean="0"/>
              <a:t>Towards </a:t>
            </a:r>
            <a:r>
              <a:rPr lang="en-US" sz="2000" dirty="0"/>
              <a:t>Accurate Relation Extraction from </a:t>
            </a:r>
            <a:r>
              <a:rPr lang="en-US" sz="2000" dirty="0" smtClean="0"/>
              <a:t>Wikipedia</a:t>
            </a:r>
            <a:r>
              <a:rPr lang="en-US" altLang="zh-CN" sz="2000" dirty="0" smtClean="0"/>
              <a:t>[4]</a:t>
            </a:r>
            <a:endParaRPr lang="zh-CN" altLang="en-US" sz="2000" dirty="0" smtClean="0"/>
          </a:p>
          <a:p>
            <a:pPr marL="0" indent="0">
              <a:buNone/>
            </a:pPr>
            <a:r>
              <a:rPr lang="zh-CN" altLang="en-US" dirty="0"/>
              <a:t>	</a:t>
            </a: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7</a:t>
            </a:fld>
            <a:endParaRPr lang="en-US"/>
          </a:p>
        </p:txBody>
      </p:sp>
    </p:spTree>
    <p:extLst>
      <p:ext uri="{BB962C8B-B14F-4D97-AF65-F5344CB8AC3E}">
        <p14:creationId xmlns:p14="http://schemas.microsoft.com/office/powerpoint/2010/main" val="11436607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Formulaes</a:t>
            </a:r>
            <a:r>
              <a:rPr lang="en-US" dirty="0" smtClean="0"/>
              <a:t> in MLN</a:t>
            </a:r>
            <a:endParaRPr lang="en-US" dirty="0"/>
          </a:p>
        </p:txBody>
      </p:sp>
      <p:sp>
        <p:nvSpPr>
          <p:cNvPr id="3" name="Content Placeholder 2"/>
          <p:cNvSpPr>
            <a:spLocks noGrp="1"/>
          </p:cNvSpPr>
          <p:nvPr>
            <p:ph idx="1"/>
          </p:nvPr>
        </p:nvSpPr>
        <p:spPr/>
        <p:txBody>
          <a:bodyPr/>
          <a:lstStyle/>
          <a:p>
            <a:r>
              <a:rPr lang="en-US" dirty="0" smtClean="0"/>
              <a:t>Example:</a:t>
            </a:r>
          </a:p>
          <a:p>
            <a:pPr marL="0" indent="0">
              <a:buNone/>
            </a:pPr>
            <a:r>
              <a:rPr lang="en-US" dirty="0"/>
              <a:t>	</a:t>
            </a:r>
            <a:r>
              <a:rPr lang="en-US" dirty="0" smtClean="0"/>
              <a:t>Relation type: </a:t>
            </a:r>
            <a:r>
              <a:rPr lang="en-US" sz="2400" dirty="0" smtClean="0"/>
              <a:t>Mother</a:t>
            </a:r>
          </a:p>
          <a:p>
            <a:pPr marL="0" indent="0">
              <a:buNone/>
            </a:pPr>
            <a:r>
              <a:rPr lang="en-US" dirty="0"/>
              <a:t>	</a:t>
            </a:r>
            <a:r>
              <a:rPr lang="en-US" dirty="0" smtClean="0"/>
              <a:t>Essential Keyword Pattern: </a:t>
            </a:r>
          </a:p>
          <a:p>
            <a:pPr marL="0" indent="0">
              <a:buNone/>
            </a:pPr>
            <a:r>
              <a:rPr lang="en-US" dirty="0"/>
              <a:t>	</a:t>
            </a:r>
            <a:r>
              <a:rPr lang="en-US" dirty="0" smtClean="0"/>
              <a:t>	</a:t>
            </a:r>
            <a:endParaRPr lang="en-US" sz="2400" dirty="0" smtClean="0"/>
          </a:p>
          <a:p>
            <a:pPr marL="0" indent="0">
              <a:buNone/>
            </a:pPr>
            <a:r>
              <a:rPr lang="en-US" sz="2400" dirty="0"/>
              <a:t>	</a:t>
            </a:r>
            <a:r>
              <a:rPr lang="en-US" sz="2400" dirty="0" smtClean="0"/>
              <a:t>	formula:</a:t>
            </a:r>
            <a:endParaRPr lang="en-US" dirty="0" smtClean="0"/>
          </a:p>
          <a:p>
            <a:pPr marL="0" indent="0">
              <a:buNone/>
            </a:pPr>
            <a:r>
              <a:rPr lang="en-US" dirty="0"/>
              <a:t>	</a:t>
            </a:r>
            <a:r>
              <a:rPr lang="en-US" dirty="0" smtClean="0"/>
              <a:t>Semantic Constraints:</a:t>
            </a:r>
          </a:p>
          <a:p>
            <a:pPr marL="0" indent="0">
              <a:buNone/>
            </a:pPr>
            <a:r>
              <a:rPr lang="en-US" dirty="0"/>
              <a:t>	</a:t>
            </a:r>
            <a:r>
              <a:rPr lang="en-US" dirty="0" smtClean="0"/>
              <a:t>	</a:t>
            </a:r>
          </a:p>
        </p:txBody>
      </p:sp>
      <p:sp>
        <p:nvSpPr>
          <p:cNvPr id="4" name="Slide Number Placeholder 3"/>
          <p:cNvSpPr>
            <a:spLocks noGrp="1"/>
          </p:cNvSpPr>
          <p:nvPr>
            <p:ph type="sldNum" sz="quarter" idx="12"/>
          </p:nvPr>
        </p:nvSpPr>
        <p:spPr/>
        <p:txBody>
          <a:bodyPr/>
          <a:lstStyle/>
          <a:p>
            <a:fld id="{CFFC395C-AFA1-4027-B557-79AC56F530C3}" type="slidenum">
              <a:rPr lang="en-US" smtClean="0"/>
              <a:t>70</a:t>
            </a:fld>
            <a:endParaRPr lang="en-US"/>
          </a:p>
        </p:txBody>
      </p:sp>
      <p:pic>
        <p:nvPicPr>
          <p:cNvPr id="5" name="Picture 4"/>
          <p:cNvPicPr>
            <a:picLocks noChangeAspect="1"/>
          </p:cNvPicPr>
          <p:nvPr/>
        </p:nvPicPr>
        <p:blipFill>
          <a:blip r:embed="rId2"/>
          <a:stretch>
            <a:fillRect/>
          </a:stretch>
        </p:blipFill>
        <p:spPr>
          <a:xfrm>
            <a:off x="3485325" y="3442854"/>
            <a:ext cx="5245100" cy="304800"/>
          </a:xfrm>
          <a:prstGeom prst="rect">
            <a:avLst/>
          </a:prstGeom>
        </p:spPr>
      </p:pic>
      <p:pic>
        <p:nvPicPr>
          <p:cNvPr id="6" name="Picture 5"/>
          <p:cNvPicPr>
            <a:picLocks noChangeAspect="1"/>
          </p:cNvPicPr>
          <p:nvPr/>
        </p:nvPicPr>
        <p:blipFill>
          <a:blip r:embed="rId3"/>
          <a:stretch>
            <a:fillRect/>
          </a:stretch>
        </p:blipFill>
        <p:spPr>
          <a:xfrm>
            <a:off x="4146056" y="3882591"/>
            <a:ext cx="4279900" cy="419100"/>
          </a:xfrm>
          <a:prstGeom prst="rect">
            <a:avLst/>
          </a:prstGeom>
        </p:spPr>
      </p:pic>
      <p:pic>
        <p:nvPicPr>
          <p:cNvPr id="7" name="Picture 6"/>
          <p:cNvPicPr>
            <a:picLocks noChangeAspect="1"/>
          </p:cNvPicPr>
          <p:nvPr/>
        </p:nvPicPr>
        <p:blipFill>
          <a:blip r:embed="rId4"/>
          <a:stretch>
            <a:fillRect/>
          </a:stretch>
        </p:blipFill>
        <p:spPr>
          <a:xfrm>
            <a:off x="2795567" y="3411104"/>
            <a:ext cx="520700" cy="368300"/>
          </a:xfrm>
          <a:prstGeom prst="rect">
            <a:avLst/>
          </a:prstGeom>
        </p:spPr>
      </p:pic>
      <p:pic>
        <p:nvPicPr>
          <p:cNvPr id="9" name="Picture 8"/>
          <p:cNvPicPr>
            <a:picLocks noChangeAspect="1"/>
          </p:cNvPicPr>
          <p:nvPr/>
        </p:nvPicPr>
        <p:blipFill>
          <a:blip r:embed="rId5"/>
          <a:stretch>
            <a:fillRect/>
          </a:stretch>
        </p:blipFill>
        <p:spPr>
          <a:xfrm>
            <a:off x="3892550" y="4953577"/>
            <a:ext cx="4406900" cy="545524"/>
          </a:xfrm>
          <a:prstGeom prst="rect">
            <a:avLst/>
          </a:prstGeom>
        </p:spPr>
      </p:pic>
      <p:pic>
        <p:nvPicPr>
          <p:cNvPr id="10" name="Picture 9"/>
          <p:cNvPicPr>
            <a:picLocks noChangeAspect="1"/>
          </p:cNvPicPr>
          <p:nvPr/>
        </p:nvPicPr>
        <p:blipFill>
          <a:blip r:embed="rId6"/>
          <a:stretch>
            <a:fillRect/>
          </a:stretch>
        </p:blipFill>
        <p:spPr>
          <a:xfrm>
            <a:off x="2589233" y="5634832"/>
            <a:ext cx="7607300" cy="406400"/>
          </a:xfrm>
          <a:prstGeom prst="rect">
            <a:avLst/>
          </a:prstGeom>
        </p:spPr>
      </p:pic>
    </p:spTree>
    <p:extLst>
      <p:ext uri="{BB962C8B-B14F-4D97-AF65-F5344CB8AC3E}">
        <p14:creationId xmlns:p14="http://schemas.microsoft.com/office/powerpoint/2010/main" val="1986667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latin typeface="Cambria" panose="02040503050406030204" pitchFamily="18" charset="0"/>
                <a:ea typeface="华文楷体" panose="02010600040101010101" pitchFamily="2" charset="-122"/>
                <a:cs typeface="Times New Roman" panose="02020603050405020304" pitchFamily="18" charset="0"/>
              </a:rPr>
              <a:t>Experiments</a:t>
            </a:r>
            <a:endParaRPr lang="en-US" dirty="0"/>
          </a:p>
        </p:txBody>
      </p:sp>
      <p:sp>
        <p:nvSpPr>
          <p:cNvPr id="3" name="Content Placeholder 2"/>
          <p:cNvSpPr>
            <a:spLocks noGrp="1"/>
          </p:cNvSpPr>
          <p:nvPr>
            <p:ph idx="1"/>
          </p:nvPr>
        </p:nvSpPr>
        <p:spPr/>
        <p:txBody>
          <a:bodyPr/>
          <a:lstStyle/>
          <a:p>
            <a:r>
              <a:rPr lang="en-US" dirty="0"/>
              <a:t>Data</a:t>
            </a:r>
          </a:p>
          <a:p>
            <a:r>
              <a:rPr lang="en-US" dirty="0"/>
              <a:t>Patterns</a:t>
            </a:r>
          </a:p>
          <a:p>
            <a:r>
              <a:rPr lang="en-US" dirty="0"/>
              <a:t>Relation Extraction</a:t>
            </a:r>
          </a:p>
          <a:p>
            <a:r>
              <a:rPr lang="en-US" dirty="0"/>
              <a:t>Summary</a:t>
            </a:r>
          </a:p>
          <a:p>
            <a:endParaRPr lang="en-US" dirty="0"/>
          </a:p>
        </p:txBody>
      </p:sp>
      <p:sp>
        <p:nvSpPr>
          <p:cNvPr id="6" name="Slide Number Placeholder 5"/>
          <p:cNvSpPr>
            <a:spLocks noGrp="1"/>
          </p:cNvSpPr>
          <p:nvPr>
            <p:ph type="sldNum" sz="quarter" idx="12"/>
          </p:nvPr>
        </p:nvSpPr>
        <p:spPr/>
        <p:txBody>
          <a:bodyPr/>
          <a:lstStyle/>
          <a:p>
            <a:fld id="{CFFC395C-AFA1-4027-B557-79AC56F530C3}" type="slidenum">
              <a:rPr lang="en-US" smtClean="0"/>
              <a:t>71</a:t>
            </a:fld>
            <a:endParaRPr lang="en-US"/>
          </a:p>
        </p:txBody>
      </p:sp>
    </p:spTree>
    <p:extLst>
      <p:ext uri="{BB962C8B-B14F-4D97-AF65-F5344CB8AC3E}">
        <p14:creationId xmlns:p14="http://schemas.microsoft.com/office/powerpoint/2010/main" val="20567465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Data</a:t>
            </a:r>
            <a:endParaRPr lang="en-US" dirty="0"/>
          </a:p>
        </p:txBody>
      </p:sp>
      <p:sp>
        <p:nvSpPr>
          <p:cNvPr id="3" name="Content Placeholder 2"/>
          <p:cNvSpPr>
            <a:spLocks noGrp="1"/>
          </p:cNvSpPr>
          <p:nvPr>
            <p:ph idx="1"/>
          </p:nvPr>
        </p:nvSpPr>
        <p:spPr/>
        <p:txBody>
          <a:bodyPr/>
          <a:lstStyle/>
          <a:p>
            <a:r>
              <a:rPr kumimoji="1" lang="en-US" altLang="zh-CN" dirty="0"/>
              <a:t>Text: Wikipedia</a:t>
            </a:r>
          </a:p>
          <a:p>
            <a:r>
              <a:rPr kumimoji="1" lang="en-US" altLang="zh-CN" dirty="0"/>
              <a:t>Knowledge base: Freebase</a:t>
            </a:r>
          </a:p>
          <a:p>
            <a:r>
              <a:rPr kumimoji="1" lang="en-US" altLang="zh-CN" dirty="0"/>
              <a:t>Relation Types: </a:t>
            </a:r>
            <a:r>
              <a:rPr kumimoji="1" lang="en-US" altLang="zh-CN" dirty="0" smtClean="0"/>
              <a:t>16 most popular relation types</a:t>
            </a:r>
            <a:endParaRPr kumimoji="1" lang="en-US" altLang="zh-CN" dirty="0"/>
          </a:p>
          <a:p>
            <a:endParaRPr lang="en-US" dirty="0"/>
          </a:p>
        </p:txBody>
      </p:sp>
      <p:sp>
        <p:nvSpPr>
          <p:cNvPr id="6" name="Slide Number Placeholder 5"/>
          <p:cNvSpPr>
            <a:spLocks noGrp="1"/>
          </p:cNvSpPr>
          <p:nvPr>
            <p:ph type="sldNum" sz="quarter" idx="12"/>
          </p:nvPr>
        </p:nvSpPr>
        <p:spPr/>
        <p:txBody>
          <a:bodyPr/>
          <a:lstStyle/>
          <a:p>
            <a:fld id="{CFFC395C-AFA1-4027-B557-79AC56F530C3}" type="slidenum">
              <a:rPr lang="en-US" smtClean="0"/>
              <a:t>72</a:t>
            </a:fld>
            <a:endParaRPr lang="en-US"/>
          </a:p>
        </p:txBody>
      </p:sp>
      <p:pic>
        <p:nvPicPr>
          <p:cNvPr id="7" name="图片 4"/>
          <p:cNvPicPr>
            <a:picLocks noChangeAspect="1"/>
          </p:cNvPicPr>
          <p:nvPr/>
        </p:nvPicPr>
        <p:blipFill>
          <a:blip r:embed="rId2"/>
          <a:stretch>
            <a:fillRect/>
          </a:stretch>
        </p:blipFill>
        <p:spPr>
          <a:xfrm>
            <a:off x="4038600" y="3294063"/>
            <a:ext cx="4330700" cy="2882900"/>
          </a:xfrm>
          <a:prstGeom prst="rect">
            <a:avLst/>
          </a:prstGeom>
        </p:spPr>
      </p:pic>
    </p:spTree>
    <p:extLst>
      <p:ext uri="{BB962C8B-B14F-4D97-AF65-F5344CB8AC3E}">
        <p14:creationId xmlns:p14="http://schemas.microsoft.com/office/powerpoint/2010/main" val="13175234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methods</a:t>
            </a:r>
            <a:endParaRPr lang="en-US" dirty="0"/>
          </a:p>
        </p:txBody>
      </p:sp>
      <p:sp>
        <p:nvSpPr>
          <p:cNvPr id="3" name="Content Placeholder 2"/>
          <p:cNvSpPr>
            <a:spLocks noGrp="1"/>
          </p:cNvSpPr>
          <p:nvPr>
            <p:ph idx="1"/>
          </p:nvPr>
        </p:nvSpPr>
        <p:spPr/>
        <p:txBody>
          <a:bodyPr/>
          <a:lstStyle/>
          <a:p>
            <a:r>
              <a:rPr lang="en-US" dirty="0"/>
              <a:t>DS(baseline</a:t>
            </a:r>
            <a:r>
              <a:rPr lang="en-US" dirty="0" smtClean="0"/>
              <a:t>)[14] : </a:t>
            </a:r>
            <a:r>
              <a:rPr lang="en-US" sz="2400" dirty="0" smtClean="0"/>
              <a:t>Distant Supervision</a:t>
            </a:r>
            <a:endParaRPr lang="en-US" dirty="0" smtClean="0"/>
          </a:p>
          <a:p>
            <a:r>
              <a:rPr lang="en-US" dirty="0" smtClean="0"/>
              <a:t>CRF[17]: </a:t>
            </a:r>
            <a:r>
              <a:rPr lang="en-US" sz="2400" dirty="0" smtClean="0"/>
              <a:t>Conditional </a:t>
            </a:r>
            <a:r>
              <a:rPr lang="en-US" sz="2400" dirty="0"/>
              <a:t>random </a:t>
            </a:r>
            <a:r>
              <a:rPr lang="en-US" sz="2400" dirty="0" smtClean="0"/>
              <a:t>fields</a:t>
            </a:r>
            <a:endParaRPr lang="en-US" sz="2400" dirty="0"/>
          </a:p>
          <a:p>
            <a:r>
              <a:rPr lang="en-US" dirty="0" smtClean="0"/>
              <a:t>KBP: </a:t>
            </a:r>
            <a:r>
              <a:rPr lang="en-US" sz="2400" dirty="0"/>
              <a:t>state-of-the-art method called </a:t>
            </a:r>
            <a:r>
              <a:rPr lang="en-US" sz="2400" dirty="0" err="1" smtClean="0"/>
              <a:t>RelationFactory</a:t>
            </a:r>
            <a:r>
              <a:rPr lang="en-US" sz="2400" dirty="0"/>
              <a:t> in KBP completion in TAC </a:t>
            </a:r>
            <a:endParaRPr lang="en-US" dirty="0"/>
          </a:p>
          <a:p>
            <a:endParaRPr lang="en-US" dirty="0"/>
          </a:p>
        </p:txBody>
      </p:sp>
      <p:sp>
        <p:nvSpPr>
          <p:cNvPr id="6" name="Slide Number Placeholder 5"/>
          <p:cNvSpPr>
            <a:spLocks noGrp="1"/>
          </p:cNvSpPr>
          <p:nvPr>
            <p:ph type="sldNum" sz="quarter" idx="12"/>
          </p:nvPr>
        </p:nvSpPr>
        <p:spPr/>
        <p:txBody>
          <a:bodyPr/>
          <a:lstStyle/>
          <a:p>
            <a:fld id="{CFFC395C-AFA1-4027-B557-79AC56F530C3}" type="slidenum">
              <a:rPr lang="en-US" smtClean="0"/>
              <a:t>73</a:t>
            </a:fld>
            <a:endParaRPr lang="en-US"/>
          </a:p>
        </p:txBody>
      </p:sp>
    </p:spTree>
    <p:extLst>
      <p:ext uri="{BB962C8B-B14F-4D97-AF65-F5344CB8AC3E}">
        <p14:creationId xmlns:p14="http://schemas.microsoft.com/office/powerpoint/2010/main" val="5242254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Results</a:t>
            </a:r>
            <a:endParaRPr lang="en-US" dirty="0"/>
          </a:p>
        </p:txBody>
      </p:sp>
      <p:sp>
        <p:nvSpPr>
          <p:cNvPr id="3" name="Content Placeholder 2"/>
          <p:cNvSpPr>
            <a:spLocks noGrp="1"/>
          </p:cNvSpPr>
          <p:nvPr>
            <p:ph idx="1"/>
          </p:nvPr>
        </p:nvSpPr>
        <p:spPr/>
        <p:txBody>
          <a:bodyPr/>
          <a:lstStyle/>
          <a:p>
            <a:r>
              <a:rPr lang="en-US" dirty="0" err="1"/>
              <a:t>Analysing</a:t>
            </a:r>
            <a:r>
              <a:rPr lang="en-US" dirty="0"/>
              <a:t> of Essential Keyword Patterns </a:t>
            </a:r>
            <a:endParaRPr lang="en-US" dirty="0" smtClean="0"/>
          </a:p>
          <a:p>
            <a:r>
              <a:rPr lang="en-US" dirty="0" err="1"/>
              <a:t>Analysing</a:t>
            </a:r>
            <a:r>
              <a:rPr lang="en-US" dirty="0"/>
              <a:t> of Semantic </a:t>
            </a:r>
            <a:r>
              <a:rPr lang="en-US" dirty="0" smtClean="0"/>
              <a:t>Constraints</a:t>
            </a:r>
          </a:p>
          <a:p>
            <a:r>
              <a:rPr lang="en-US" dirty="0"/>
              <a:t>Comparison With Baseline Methods</a:t>
            </a:r>
            <a:r>
              <a:rPr lang="en-US" dirty="0" smtClean="0"/>
              <a:t> </a:t>
            </a:r>
            <a:endParaRPr lang="en-US" dirty="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74</a:t>
            </a:fld>
            <a:endParaRPr lang="en-US"/>
          </a:p>
        </p:txBody>
      </p:sp>
    </p:spTree>
    <p:extLst>
      <p:ext uri="{BB962C8B-B14F-4D97-AF65-F5344CB8AC3E}">
        <p14:creationId xmlns:p14="http://schemas.microsoft.com/office/powerpoint/2010/main" val="972166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0"/>
              </a:spcBef>
            </a:pPr>
            <a:r>
              <a:rPr lang="en-US" sz="3200" dirty="0" err="1">
                <a:latin typeface="+mn-lt"/>
                <a:ea typeface="+mn-ea"/>
                <a:cs typeface="+mn-cs"/>
              </a:rPr>
              <a:t>Analysing</a:t>
            </a:r>
            <a:r>
              <a:rPr lang="en-US" sz="3200" dirty="0">
                <a:latin typeface="+mn-lt"/>
                <a:ea typeface="+mn-ea"/>
                <a:cs typeface="+mn-cs"/>
              </a:rPr>
              <a:t> of Essential Keyword Patterns </a:t>
            </a:r>
          </a:p>
        </p:txBody>
      </p:sp>
      <p:sp>
        <p:nvSpPr>
          <p:cNvPr id="3" name="Content Placeholder 2"/>
          <p:cNvSpPr>
            <a:spLocks noGrp="1"/>
          </p:cNvSpPr>
          <p:nvPr>
            <p:ph idx="1"/>
          </p:nvPr>
        </p:nvSpPr>
        <p:spPr>
          <a:xfrm>
            <a:off x="838200" y="1825625"/>
            <a:ext cx="10515600" cy="4895850"/>
          </a:xfrm>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sz="2600" dirty="0" smtClean="0"/>
              <a:t>Essential </a:t>
            </a:r>
            <a:r>
              <a:rPr lang="en-US" sz="2600" dirty="0"/>
              <a:t>Keyword Patterns improved the recall by 182.2% but the precision decreases by 16.9% </a:t>
            </a:r>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75</a:t>
            </a:fld>
            <a:endParaRPr lang="en-US"/>
          </a:p>
        </p:txBody>
      </p:sp>
      <p:pic>
        <p:nvPicPr>
          <p:cNvPr id="5" name="Picture 4"/>
          <p:cNvPicPr>
            <a:picLocks noChangeAspect="1"/>
          </p:cNvPicPr>
          <p:nvPr/>
        </p:nvPicPr>
        <p:blipFill>
          <a:blip r:embed="rId2"/>
          <a:stretch>
            <a:fillRect/>
          </a:stretch>
        </p:blipFill>
        <p:spPr>
          <a:xfrm>
            <a:off x="2500993" y="1520041"/>
            <a:ext cx="6667500" cy="4168240"/>
          </a:xfrm>
          <a:prstGeom prst="rect">
            <a:avLst/>
          </a:prstGeom>
        </p:spPr>
      </p:pic>
    </p:spTree>
    <p:extLst>
      <p:ext uri="{BB962C8B-B14F-4D97-AF65-F5344CB8AC3E}">
        <p14:creationId xmlns:p14="http://schemas.microsoft.com/office/powerpoint/2010/main" val="5156422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0"/>
              </a:spcBef>
            </a:pPr>
            <a:r>
              <a:rPr lang="en-US" sz="3200" dirty="0" err="1">
                <a:latin typeface="+mn-lt"/>
                <a:ea typeface="+mn-ea"/>
                <a:cs typeface="+mn-cs"/>
              </a:rPr>
              <a:t>Analysing</a:t>
            </a:r>
            <a:r>
              <a:rPr lang="en-US" sz="3200" dirty="0">
                <a:latin typeface="+mn-lt"/>
                <a:ea typeface="+mn-ea"/>
                <a:cs typeface="+mn-cs"/>
              </a:rPr>
              <a:t> of Semantic Constraints</a:t>
            </a:r>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2600" dirty="0" smtClean="0"/>
          </a:p>
          <a:p>
            <a:r>
              <a:rPr lang="en-US" sz="2600" dirty="0" smtClean="0"/>
              <a:t>Athena </a:t>
            </a:r>
            <a:r>
              <a:rPr lang="en-US" sz="2600" dirty="0"/>
              <a:t>2.0 significantly outperforms </a:t>
            </a:r>
            <a:r>
              <a:rPr lang="en-US" sz="2600" dirty="0" smtClean="0"/>
              <a:t>DS(baseline</a:t>
            </a:r>
            <a:r>
              <a:rPr lang="en-US" sz="2600" dirty="0"/>
              <a:t>) by increase the recall by 253.4% and the precision by 8.2</a:t>
            </a:r>
            <a:r>
              <a:rPr lang="en-US" sz="2600" dirty="0" smtClean="0"/>
              <a:t>%</a:t>
            </a:r>
          </a:p>
          <a:p>
            <a:r>
              <a:rPr lang="en-US" sz="2600" dirty="0" smtClean="0"/>
              <a:t>Semantic </a:t>
            </a:r>
            <a:r>
              <a:rPr lang="en-US" sz="2600" dirty="0"/>
              <a:t>Constraints contributes 30.4%, 25.2%, 27.8% increase in precision, recall and F1 </a:t>
            </a:r>
            <a:r>
              <a:rPr lang="en-US" sz="2600" dirty="0" smtClean="0"/>
              <a:t>respectively. </a:t>
            </a:r>
            <a:endParaRPr lang="en-US" sz="2600" dirty="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76</a:t>
            </a:fld>
            <a:endParaRPr lang="en-US"/>
          </a:p>
        </p:txBody>
      </p:sp>
      <p:pic>
        <p:nvPicPr>
          <p:cNvPr id="5" name="Picture 4"/>
          <p:cNvPicPr>
            <a:picLocks noChangeAspect="1"/>
          </p:cNvPicPr>
          <p:nvPr/>
        </p:nvPicPr>
        <p:blipFill>
          <a:blip r:embed="rId2"/>
          <a:stretch>
            <a:fillRect/>
          </a:stretch>
        </p:blipFill>
        <p:spPr>
          <a:xfrm>
            <a:off x="2521117" y="1275557"/>
            <a:ext cx="6413500" cy="3327400"/>
          </a:xfrm>
          <a:prstGeom prst="rect">
            <a:avLst/>
          </a:prstGeom>
        </p:spPr>
      </p:pic>
    </p:spTree>
    <p:extLst>
      <p:ext uri="{BB962C8B-B14F-4D97-AF65-F5344CB8AC3E}">
        <p14:creationId xmlns:p14="http://schemas.microsoft.com/office/powerpoint/2010/main" val="3482201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0"/>
              </a:spcBef>
            </a:pPr>
            <a:r>
              <a:rPr lang="en-US" sz="3200" dirty="0">
                <a:latin typeface="+mn-lt"/>
                <a:ea typeface="+mn-ea"/>
                <a:cs typeface="+mn-cs"/>
              </a:rPr>
              <a:t>Comparison With Baseline Methods</a:t>
            </a:r>
          </a:p>
        </p:txBody>
      </p:sp>
      <p:sp>
        <p:nvSpPr>
          <p:cNvPr id="3" name="Content Placeholder 2"/>
          <p:cNvSpPr>
            <a:spLocks noGrp="1"/>
          </p:cNvSpPr>
          <p:nvPr>
            <p:ph idx="1"/>
          </p:nvPr>
        </p:nvSpPr>
        <p:spPr>
          <a:xfrm>
            <a:off x="838200" y="1825624"/>
            <a:ext cx="10515600" cy="5032375"/>
          </a:xfrm>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sz="2400" dirty="0" smtClean="0"/>
          </a:p>
          <a:p>
            <a:endParaRPr lang="en-US" sz="2400" dirty="0" smtClean="0"/>
          </a:p>
          <a:p>
            <a:endParaRPr lang="en-US" sz="2400" dirty="0"/>
          </a:p>
          <a:p>
            <a:endParaRPr lang="en-US" sz="2600" dirty="0" smtClean="0"/>
          </a:p>
          <a:p>
            <a:r>
              <a:rPr lang="en-US" sz="2600" dirty="0" smtClean="0"/>
              <a:t>Athena </a:t>
            </a:r>
            <a:r>
              <a:rPr lang="en-US" sz="2600" dirty="0"/>
              <a:t>2.0 can increase the F1 by 63.6%, 71.6%, 10.2% than the baseline methods DS(baseline), CRF, KBP respectively. </a:t>
            </a:r>
          </a:p>
          <a:p>
            <a:r>
              <a:rPr lang="en-US" sz="2600" dirty="0"/>
              <a:t>Semantic Constraints contributes 7.5%, 7.6%, 7.6% increase in precision, recall and F1 respectively. </a:t>
            </a:r>
          </a:p>
          <a:p>
            <a:r>
              <a:rPr lang="en-US" sz="2600" dirty="0"/>
              <a:t>Athena 2.0 outperforms the </a:t>
            </a:r>
            <a:r>
              <a:rPr lang="en-US" sz="2600" dirty="0" smtClean="0"/>
              <a:t>three </a:t>
            </a:r>
            <a:r>
              <a:rPr lang="en-US" sz="2600" dirty="0"/>
              <a:t>baseline methods leveraging Semantic Patterns. </a:t>
            </a:r>
          </a:p>
          <a:p>
            <a:endParaRPr lang="en-US" dirty="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77</a:t>
            </a:fld>
            <a:endParaRPr lang="en-US" dirty="0"/>
          </a:p>
        </p:txBody>
      </p:sp>
      <p:pic>
        <p:nvPicPr>
          <p:cNvPr id="5" name="Picture 4"/>
          <p:cNvPicPr>
            <a:picLocks noChangeAspect="1"/>
          </p:cNvPicPr>
          <p:nvPr/>
        </p:nvPicPr>
        <p:blipFill>
          <a:blip r:embed="rId2"/>
          <a:stretch>
            <a:fillRect/>
          </a:stretch>
        </p:blipFill>
        <p:spPr>
          <a:xfrm>
            <a:off x="2851067" y="1255619"/>
            <a:ext cx="5943600" cy="3601389"/>
          </a:xfrm>
          <a:prstGeom prst="rect">
            <a:avLst/>
          </a:prstGeom>
        </p:spPr>
      </p:pic>
    </p:spTree>
    <p:extLst>
      <p:ext uri="{BB962C8B-B14F-4D97-AF65-F5344CB8AC3E}">
        <p14:creationId xmlns:p14="http://schemas.microsoft.com/office/powerpoint/2010/main" val="3563841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smtClean="0">
                <a:latin typeface="Cambria" panose="02040503050406030204" pitchFamily="18" charset="0"/>
                <a:ea typeface="华文楷体" panose="02010600040101010101" pitchFamily="2" charset="-122"/>
                <a:cs typeface="Times New Roman" panose="02020603050405020304" pitchFamily="18" charset="0"/>
              </a:rPr>
              <a:t>Conclusion</a:t>
            </a:r>
            <a:endParaRPr lang="zh-CN" altLang="en-US" sz="3600" dirty="0">
              <a:latin typeface="Cambria" panose="02040503050406030204" pitchFamily="18" charset="0"/>
              <a:ea typeface="华文楷体" panose="02010600040101010101" pitchFamily="2" charset="-122"/>
              <a:cs typeface="Times New Roman" panose="02020603050405020304" pitchFamily="18" charset="0"/>
            </a:endParaRPr>
          </a:p>
        </p:txBody>
      </p:sp>
      <p:sp>
        <p:nvSpPr>
          <p:cNvPr id="8" name="内容占位符 2"/>
          <p:cNvSpPr>
            <a:spLocks noGrp="1"/>
          </p:cNvSpPr>
          <p:nvPr>
            <p:ph idx="1"/>
          </p:nvPr>
        </p:nvSpPr>
        <p:spPr>
          <a:xfrm>
            <a:off x="838200" y="1825624"/>
            <a:ext cx="10515600" cy="4651375"/>
          </a:xfrm>
        </p:spPr>
        <p:txBody>
          <a:bodyPr>
            <a:noAutofit/>
          </a:bodyPr>
          <a:lstStyle/>
          <a:p>
            <a:r>
              <a:rPr lang="en-US" dirty="0" smtClean="0"/>
              <a:t>We have proposed </a:t>
            </a:r>
            <a:r>
              <a:rPr lang="en-US" dirty="0"/>
              <a:t>Semantic Patterns and </a:t>
            </a:r>
            <a:r>
              <a:rPr lang="en-US" dirty="0" smtClean="0"/>
              <a:t>applied </a:t>
            </a:r>
            <a:r>
              <a:rPr lang="en-US" dirty="0"/>
              <a:t>them to relation extraction. </a:t>
            </a:r>
          </a:p>
          <a:p>
            <a:r>
              <a:rPr lang="en-US" dirty="0"/>
              <a:t>We </a:t>
            </a:r>
            <a:r>
              <a:rPr lang="en-US" dirty="0" smtClean="0"/>
              <a:t>have proposed </a:t>
            </a:r>
            <a:r>
              <a:rPr lang="en-US" dirty="0"/>
              <a:t>a novel framework called Athena 2.0 which performs Entity-Level Distant Supervision in Wikipedia leveraging Semantic Patterns. </a:t>
            </a:r>
          </a:p>
          <a:p>
            <a:r>
              <a:rPr lang="en-US" dirty="0"/>
              <a:t>We have conducted extensive experiments, proved the effectiveness of Semantic Patterns in relation extraction and demonstrated that Athena 2.0 outperforms existing methods greatly. </a:t>
            </a:r>
          </a:p>
          <a:p>
            <a:pPr marL="457200" lvl="1" indent="0">
              <a:buNone/>
            </a:pPr>
            <a:endParaRPr lang="en-US" altLang="zh-CN" dirty="0" smtClean="0">
              <a:latin typeface="Cambria" panose="02040503050406030204" pitchFamily="18" charset="0"/>
              <a:ea typeface="华文楷体" panose="020106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4F974A53-15F3-4A7D-AF3D-FF1B06B2396F}" type="slidenum">
              <a:rPr lang="en-US" smtClean="0"/>
              <a:t>78</a:t>
            </a:fld>
            <a:endParaRPr lang="en-US"/>
          </a:p>
        </p:txBody>
      </p:sp>
    </p:spTree>
    <p:extLst>
      <p:ext uri="{BB962C8B-B14F-4D97-AF65-F5344CB8AC3E}">
        <p14:creationId xmlns:p14="http://schemas.microsoft.com/office/powerpoint/2010/main" val="1050430024"/>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Reference</a:t>
            </a:r>
            <a:endParaRPr lang="en-US" dirty="0"/>
          </a:p>
        </p:txBody>
      </p:sp>
      <p:sp>
        <p:nvSpPr>
          <p:cNvPr id="3" name="Content Placeholder 2"/>
          <p:cNvSpPr>
            <a:spLocks noGrp="1"/>
          </p:cNvSpPr>
          <p:nvPr>
            <p:ph idx="1"/>
          </p:nvPr>
        </p:nvSpPr>
        <p:spPr>
          <a:xfrm>
            <a:off x="838200" y="1267326"/>
            <a:ext cx="10515600" cy="4909637"/>
          </a:xfrm>
        </p:spPr>
        <p:txBody>
          <a:bodyPr>
            <a:normAutofit fontScale="85000" lnSpcReduction="20000"/>
          </a:bodyPr>
          <a:lstStyle/>
          <a:p>
            <a:r>
              <a:rPr lang="en-US" sz="1800" dirty="0" smtClean="0"/>
              <a:t>[1] </a:t>
            </a:r>
            <a:r>
              <a:rPr lang="en-US" sz="1800" dirty="0" err="1" smtClean="0"/>
              <a:t>Yulong</a:t>
            </a:r>
            <a:r>
              <a:rPr lang="en-US" sz="1800" dirty="0" smtClean="0"/>
              <a:t> </a:t>
            </a:r>
            <a:r>
              <a:rPr lang="en-US" sz="1800" dirty="0" err="1"/>
              <a:t>Gu</a:t>
            </a:r>
            <a:r>
              <a:rPr lang="en-US" sz="1800" dirty="0"/>
              <a:t>, Yuan Yao, </a:t>
            </a:r>
            <a:r>
              <a:rPr lang="en-US" sz="1800" dirty="0" err="1"/>
              <a:t>Weidong</a:t>
            </a:r>
            <a:r>
              <a:rPr lang="en-US" sz="1800" dirty="0"/>
              <a:t> Liu, and </a:t>
            </a:r>
            <a:r>
              <a:rPr lang="en-US" sz="1800" dirty="0" err="1"/>
              <a:t>Jiaxing</a:t>
            </a:r>
            <a:r>
              <a:rPr lang="en-US" sz="1800" dirty="0"/>
              <a:t> Song. "HLGPS: A Home Location Global Positioning System in Location-Based Social Networks." 2016 The IEEE International Conference on Data Mining(ICDM 2016). IEEE, 2016. </a:t>
            </a:r>
            <a:endParaRPr lang="en-US" sz="1800" dirty="0" smtClean="0"/>
          </a:p>
          <a:p>
            <a:r>
              <a:rPr lang="en-US" sz="1800" dirty="0" smtClean="0"/>
              <a:t>[2] </a:t>
            </a:r>
            <a:r>
              <a:rPr lang="en-US" sz="1800" dirty="0" err="1"/>
              <a:t>Gu</a:t>
            </a:r>
            <a:r>
              <a:rPr lang="en-US" sz="1800" dirty="0"/>
              <a:t>, </a:t>
            </a:r>
            <a:r>
              <a:rPr lang="en-US" sz="1800" dirty="0" err="1"/>
              <a:t>Yulong</a:t>
            </a:r>
            <a:r>
              <a:rPr lang="en-US" sz="1800" dirty="0"/>
              <a:t>, </a:t>
            </a:r>
            <a:r>
              <a:rPr lang="en-US" sz="1800" dirty="0" err="1"/>
              <a:t>Jiaxing</a:t>
            </a:r>
            <a:r>
              <a:rPr lang="en-US" sz="1800" dirty="0"/>
              <a:t> Song, </a:t>
            </a:r>
            <a:r>
              <a:rPr lang="en-US" sz="1800" dirty="0" err="1"/>
              <a:t>Weidong</a:t>
            </a:r>
            <a:r>
              <a:rPr lang="en-US" sz="1800" dirty="0"/>
              <a:t> Liu, Yuan Yao and </a:t>
            </a:r>
            <a:r>
              <a:rPr lang="en-US" sz="1800" dirty="0" err="1"/>
              <a:t>Lixin</a:t>
            </a:r>
            <a:r>
              <a:rPr lang="en-US" sz="1800" dirty="0"/>
              <a:t> </a:t>
            </a:r>
            <a:r>
              <a:rPr lang="en-US" sz="1800" dirty="0" err="1"/>
              <a:t>Zou</a:t>
            </a:r>
            <a:r>
              <a:rPr lang="en-US" sz="1800" dirty="0"/>
              <a:t>. "Context Aware Matrix Factorization for Event Recommendation in Event-based Social Networks." 2016 IEEE/WIC/ACM International Conference on Web Intelligence and Intelligent Agent Technology (WI-IAT 2016). Vol. 1. IEEE, 2016. </a:t>
            </a:r>
          </a:p>
          <a:p>
            <a:r>
              <a:rPr lang="en-US" sz="1800" dirty="0" smtClean="0"/>
              <a:t>[3] </a:t>
            </a:r>
            <a:r>
              <a:rPr lang="en-US" sz="1800" dirty="0"/>
              <a:t> </a:t>
            </a:r>
            <a:r>
              <a:rPr lang="en-US" sz="1800" dirty="0" err="1"/>
              <a:t>Yulong</a:t>
            </a:r>
            <a:r>
              <a:rPr lang="en-US" sz="1800" dirty="0"/>
              <a:t> </a:t>
            </a:r>
            <a:r>
              <a:rPr lang="en-US" sz="1800" dirty="0" err="1"/>
              <a:t>Gu</a:t>
            </a:r>
            <a:r>
              <a:rPr lang="en-US" sz="1800" dirty="0"/>
              <a:t>, </a:t>
            </a:r>
            <a:r>
              <a:rPr lang="en-US" sz="1800" dirty="0" err="1"/>
              <a:t>Lixin</a:t>
            </a:r>
            <a:r>
              <a:rPr lang="en-US" sz="1800" dirty="0"/>
              <a:t> </a:t>
            </a:r>
            <a:r>
              <a:rPr lang="en-US" sz="1800" dirty="0" err="1"/>
              <a:t>Zou</a:t>
            </a:r>
            <a:r>
              <a:rPr lang="en-US" sz="1800" dirty="0"/>
              <a:t>, </a:t>
            </a:r>
            <a:r>
              <a:rPr lang="en-US" sz="1800" dirty="0" err="1"/>
              <a:t>Weidong</a:t>
            </a:r>
            <a:r>
              <a:rPr lang="en-US" sz="1800" dirty="0"/>
              <a:t> Liu, and </a:t>
            </a:r>
            <a:r>
              <a:rPr lang="en-US" sz="1800" dirty="0" err="1"/>
              <a:t>Jiaxing</a:t>
            </a:r>
            <a:r>
              <a:rPr lang="en-US" sz="1800" dirty="0"/>
              <a:t> Song. Deep Neural Networks for Group Recommendation in Event-based Social Networks. </a:t>
            </a:r>
            <a:r>
              <a:rPr lang="en-US" sz="1800" dirty="0" smtClean="0"/>
              <a:t>Submitted.</a:t>
            </a:r>
          </a:p>
          <a:p>
            <a:r>
              <a:rPr lang="en-US" sz="1800" dirty="0" smtClean="0"/>
              <a:t>[4] </a:t>
            </a:r>
            <a:r>
              <a:rPr lang="en-US" sz="1800" dirty="0" err="1"/>
              <a:t>Gu</a:t>
            </a:r>
            <a:r>
              <a:rPr lang="en-US" sz="1800" dirty="0"/>
              <a:t>, </a:t>
            </a:r>
            <a:r>
              <a:rPr lang="en-US" sz="1800" dirty="0" err="1"/>
              <a:t>Yulong</a:t>
            </a:r>
            <a:r>
              <a:rPr lang="en-US" sz="1800" dirty="0"/>
              <a:t>, </a:t>
            </a:r>
            <a:r>
              <a:rPr lang="en-US" sz="1800" dirty="0" err="1"/>
              <a:t>Jiaxing</a:t>
            </a:r>
            <a:r>
              <a:rPr lang="en-US" sz="1800" dirty="0"/>
              <a:t> Song, </a:t>
            </a:r>
            <a:r>
              <a:rPr lang="en-US" sz="1800" dirty="0" err="1"/>
              <a:t>Weidong</a:t>
            </a:r>
            <a:r>
              <a:rPr lang="en-US" sz="1800" dirty="0"/>
              <a:t> Liu, </a:t>
            </a:r>
            <a:r>
              <a:rPr lang="en-US" sz="1800" dirty="0" err="1"/>
              <a:t>Lixin</a:t>
            </a:r>
            <a:r>
              <a:rPr lang="en-US" sz="1800" dirty="0"/>
              <a:t> </a:t>
            </a:r>
            <a:r>
              <a:rPr lang="en-US" sz="1800" dirty="0" err="1"/>
              <a:t>Zou</a:t>
            </a:r>
            <a:r>
              <a:rPr lang="en-US" sz="1800" dirty="0"/>
              <a:t> and Yuan Yao. "Towards Accurate Relation Extraction from Wikipedia." 2016 IEEE/WIC/ACM International Conference on Web Intelligence and Intelligent Agent Technology (WI-IAT 2016). Vol. 1. IEEE, 2016. </a:t>
            </a:r>
            <a:endParaRPr lang="en-US" sz="1800" dirty="0" smtClean="0"/>
          </a:p>
          <a:p>
            <a:r>
              <a:rPr lang="en-US" sz="1800" dirty="0" smtClean="0"/>
              <a:t>[5] </a:t>
            </a:r>
            <a:r>
              <a:rPr lang="en-US" sz="1800" dirty="0" err="1"/>
              <a:t>Gu</a:t>
            </a:r>
            <a:r>
              <a:rPr lang="en-US" sz="1800" dirty="0"/>
              <a:t>, </a:t>
            </a:r>
            <a:r>
              <a:rPr lang="en-US" sz="1800" dirty="0" err="1"/>
              <a:t>Yulong</a:t>
            </a:r>
            <a:r>
              <a:rPr lang="en-US" sz="1800" dirty="0"/>
              <a:t>, </a:t>
            </a:r>
            <a:r>
              <a:rPr lang="en-US" sz="1800" dirty="0" err="1"/>
              <a:t>Mengjia</a:t>
            </a:r>
            <a:r>
              <a:rPr lang="en-US" sz="1800" dirty="0"/>
              <a:t> Feng, Yuan Yao, </a:t>
            </a:r>
            <a:r>
              <a:rPr lang="en-US" sz="1800" dirty="0" err="1"/>
              <a:t>Weidong</a:t>
            </a:r>
            <a:r>
              <a:rPr lang="en-US" sz="1800" dirty="0"/>
              <a:t> Liu, and </a:t>
            </a:r>
            <a:r>
              <a:rPr lang="en-US" sz="1800" dirty="0" err="1"/>
              <a:t>Jiaxing</a:t>
            </a:r>
            <a:r>
              <a:rPr lang="en-US" sz="1800" dirty="0"/>
              <a:t> Song. </a:t>
            </a:r>
            <a:r>
              <a:rPr lang="en-US" sz="1800" dirty="0" smtClean="0"/>
              <a:t>“We </a:t>
            </a:r>
            <a:r>
              <a:rPr lang="en-US" sz="1800" dirty="0"/>
              <a:t>Know What You are doing or going to do: Towards Accurate Human Activities Sensing</a:t>
            </a:r>
            <a:r>
              <a:rPr lang="en-US" sz="1800" dirty="0" smtClean="0"/>
              <a:t>.” </a:t>
            </a:r>
            <a:r>
              <a:rPr lang="en-US" sz="1800" dirty="0"/>
              <a:t>2016 25th International Conference on Computer Communication and Networks (ICCCN 2016). IEEE, 2016. </a:t>
            </a:r>
            <a:endParaRPr lang="zh-CN" altLang="en-US" sz="1800" dirty="0" smtClean="0"/>
          </a:p>
          <a:p>
            <a:r>
              <a:rPr lang="en-US" altLang="zh-CN" sz="1800" dirty="0" smtClean="0"/>
              <a:t>[6]</a:t>
            </a:r>
            <a:r>
              <a:rPr lang="zh-CN" altLang="en-US" sz="1800" dirty="0" smtClean="0"/>
              <a:t> </a:t>
            </a:r>
            <a:r>
              <a:rPr lang="en-US" sz="1800" dirty="0"/>
              <a:t>Z. </a:t>
            </a:r>
            <a:r>
              <a:rPr lang="en-US" sz="1800" dirty="0" err="1"/>
              <a:t>Qiao</a:t>
            </a:r>
            <a:r>
              <a:rPr lang="en-US" sz="1800" dirty="0"/>
              <a:t>, P. Zhang, Y. Cao, C. Zhou, L. </a:t>
            </a:r>
            <a:r>
              <a:rPr lang="en-US" sz="1800" dirty="0" err="1"/>
              <a:t>Guo</a:t>
            </a:r>
            <a:r>
              <a:rPr lang="en-US" sz="1800" dirty="0"/>
              <a:t>, and B. Fang, “Combining </a:t>
            </a:r>
            <a:r>
              <a:rPr lang="en-US" sz="1800" dirty="0" err="1"/>
              <a:t>heterogenous</a:t>
            </a:r>
            <a:r>
              <a:rPr lang="en-US" sz="1800" dirty="0"/>
              <a:t> social and geographical information for event recommendation,” in </a:t>
            </a:r>
            <a:r>
              <a:rPr lang="en-US" sz="1800" i="1" dirty="0"/>
              <a:t>Twenty-Eighth AAAI Conference on Artificial Intelligence</a:t>
            </a:r>
            <a:r>
              <a:rPr lang="en-US" sz="1800" dirty="0"/>
              <a:t>, 2014. </a:t>
            </a:r>
            <a:endParaRPr lang="zh-CN" altLang="en-US" sz="1800" dirty="0"/>
          </a:p>
          <a:p>
            <a:r>
              <a:rPr lang="en-US" altLang="zh-CN" sz="1800" dirty="0" smtClean="0"/>
              <a:t>[7]</a:t>
            </a:r>
            <a:r>
              <a:rPr lang="zh-CN" altLang="en-US" sz="1800" dirty="0" smtClean="0"/>
              <a:t> </a:t>
            </a:r>
            <a:r>
              <a:rPr lang="en-US" sz="1800" dirty="0"/>
              <a:t>R. Du, Z. Yu, T. Mei, Z. Wang, Z. Wang, and B. </a:t>
            </a:r>
            <a:r>
              <a:rPr lang="en-US" sz="1800" dirty="0" err="1"/>
              <a:t>Guo</a:t>
            </a:r>
            <a:r>
              <a:rPr lang="en-US" sz="1800" dirty="0"/>
              <a:t>, “Predicting activity attendance in event-based social networks: Content, context and social influence,” in </a:t>
            </a:r>
            <a:r>
              <a:rPr lang="en-US" sz="1800" i="1" dirty="0"/>
              <a:t>Proceedings of the 2014 ACM International Joint Conference on Pervasive and Ubiquitous Computing</a:t>
            </a:r>
            <a:r>
              <a:rPr lang="en-US" sz="1800" dirty="0"/>
              <a:t>, pp. 425–434, ACM, 2014. </a:t>
            </a:r>
            <a:endParaRPr lang="zh-CN" altLang="en-US" sz="1800" dirty="0" smtClean="0"/>
          </a:p>
          <a:p>
            <a:r>
              <a:rPr lang="en-US" altLang="zh-CN" sz="1800" dirty="0" smtClean="0"/>
              <a:t>[8]</a:t>
            </a:r>
            <a:r>
              <a:rPr lang="zh-CN" altLang="en-US" sz="1800" dirty="0" smtClean="0"/>
              <a:t> </a:t>
            </a:r>
            <a:r>
              <a:rPr lang="en-US" sz="1800" dirty="0"/>
              <a:t>A. Q. </a:t>
            </a:r>
            <a:r>
              <a:rPr lang="en-US" sz="1800" dirty="0" err="1"/>
              <a:t>Macedo</a:t>
            </a:r>
            <a:r>
              <a:rPr lang="en-US" sz="1800" dirty="0"/>
              <a:t>, L. B. </a:t>
            </a:r>
            <a:r>
              <a:rPr lang="en-US" sz="1800" dirty="0" err="1"/>
              <a:t>Marinho</a:t>
            </a:r>
            <a:r>
              <a:rPr lang="en-US" sz="1800" dirty="0"/>
              <a:t>, and R. L. Santos, “Context- aware event recommendation in event-based social networks,” in </a:t>
            </a:r>
            <a:r>
              <a:rPr lang="en-US" sz="1800" i="1" dirty="0"/>
              <a:t>Proceedings of the 9th ACM Conference on Recommender Systems</a:t>
            </a:r>
            <a:r>
              <a:rPr lang="en-US" sz="1800" dirty="0"/>
              <a:t>, pp. 123–130, ACM, 2015. </a:t>
            </a:r>
            <a:endParaRPr lang="zh-CN" altLang="en-US" sz="1800" dirty="0" smtClean="0"/>
          </a:p>
          <a:p>
            <a:r>
              <a:rPr lang="en-US" sz="1800" dirty="0" smtClean="0"/>
              <a:t>[</a:t>
            </a:r>
            <a:r>
              <a:rPr lang="en-US" altLang="zh-CN" sz="1800" dirty="0"/>
              <a:t>9</a:t>
            </a:r>
            <a:r>
              <a:rPr lang="en-US" sz="1800" dirty="0" smtClean="0"/>
              <a:t>] </a:t>
            </a:r>
            <a:r>
              <a:rPr lang="en-US" sz="1800" dirty="0"/>
              <a:t>Z. </a:t>
            </a:r>
            <a:r>
              <a:rPr lang="en-US" sz="1800" dirty="0" err="1"/>
              <a:t>Qiao</a:t>
            </a:r>
            <a:r>
              <a:rPr lang="en-US" sz="1800" dirty="0"/>
              <a:t>, P. Zhang, C. Zhou, Y. Cao, L. </a:t>
            </a:r>
            <a:r>
              <a:rPr lang="en-US" sz="1800" dirty="0" err="1"/>
              <a:t>Guo</a:t>
            </a:r>
            <a:r>
              <a:rPr lang="en-US" sz="1800" dirty="0"/>
              <a:t>, and Y. Zhang, “Event recommendation in event-based social networks,” in </a:t>
            </a:r>
            <a:r>
              <a:rPr lang="en-US" sz="1800" i="1" dirty="0"/>
              <a:t>Twenty-Eighth AAAI Conference on Artificial Intelligence</a:t>
            </a:r>
            <a:r>
              <a:rPr lang="en-US" sz="1800" dirty="0"/>
              <a:t>, 2014. </a:t>
            </a:r>
          </a:p>
        </p:txBody>
      </p:sp>
    </p:spTree>
    <p:extLst>
      <p:ext uri="{BB962C8B-B14F-4D97-AF65-F5344CB8AC3E}">
        <p14:creationId xmlns:p14="http://schemas.microsoft.com/office/powerpoint/2010/main" val="115041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9966" y="1504655"/>
            <a:ext cx="11375756" cy="2183942"/>
          </a:xfrm>
        </p:spPr>
        <p:txBody>
          <a:bodyPr>
            <a:normAutofit/>
          </a:bodyPr>
          <a:lstStyle/>
          <a:p>
            <a:r>
              <a:rPr lang="en-US" sz="4000" b="1" dirty="0"/>
              <a:t>HLGPS: A Home Location Global </a:t>
            </a:r>
            <a:r>
              <a:rPr lang="en-US" sz="4000" b="1" dirty="0" smtClean="0"/>
              <a:t>Positioning</a:t>
            </a:r>
            <a:r>
              <a:rPr lang="zh-CN" altLang="en-US" sz="4000" b="1" dirty="0" smtClean="0"/>
              <a:t> </a:t>
            </a:r>
            <a:r>
              <a:rPr lang="en-US" sz="4000" b="1" dirty="0" smtClean="0"/>
              <a:t>System </a:t>
            </a:r>
            <a:r>
              <a:rPr lang="en-US" sz="4000" b="1" dirty="0" smtClean="0"/>
              <a:t/>
            </a:r>
            <a:br>
              <a:rPr lang="en-US" sz="4000" b="1" dirty="0" smtClean="0"/>
            </a:br>
            <a:r>
              <a:rPr lang="en-US" sz="4000" b="1" dirty="0" smtClean="0"/>
              <a:t>in </a:t>
            </a:r>
            <a:r>
              <a:rPr lang="en-US" sz="4000" b="1" dirty="0"/>
              <a:t>Location-Based Social Networks </a:t>
            </a:r>
            <a:endParaRPr lang="en-US" sz="7200" b="1" dirty="0"/>
          </a:p>
        </p:txBody>
      </p:sp>
      <p:sp>
        <p:nvSpPr>
          <p:cNvPr id="3" name="Subtitle 2"/>
          <p:cNvSpPr>
            <a:spLocks noGrp="1"/>
          </p:cNvSpPr>
          <p:nvPr>
            <p:ph type="subTitle" idx="1"/>
          </p:nvPr>
        </p:nvSpPr>
        <p:spPr>
          <a:xfrm>
            <a:off x="1524000" y="4438946"/>
            <a:ext cx="9144000" cy="1655762"/>
          </a:xfrm>
        </p:spPr>
        <p:txBody>
          <a:bodyPr>
            <a:normAutofit lnSpcReduction="10000"/>
          </a:bodyPr>
          <a:lstStyle/>
          <a:p>
            <a:endParaRPr lang="zh-CN" altLang="en-US" dirty="0" smtClean="0"/>
          </a:p>
          <a:p>
            <a:r>
              <a:rPr lang="en-US" dirty="0" smtClean="0"/>
              <a:t>ICDM 2016</a:t>
            </a:r>
            <a:endParaRPr lang="zh-CN" altLang="en-US" dirty="0" smtClean="0"/>
          </a:p>
          <a:p>
            <a:endParaRPr lang="zh-CN" altLang="en-US" dirty="0" smtClean="0"/>
          </a:p>
          <a:p>
            <a:r>
              <a:rPr lang="en-US" altLang="zh-CN" dirty="0" err="1" smtClean="0"/>
              <a:t>Yulong</a:t>
            </a:r>
            <a:r>
              <a:rPr lang="zh-CN" altLang="en-US" dirty="0" smtClean="0"/>
              <a:t> </a:t>
            </a:r>
            <a:r>
              <a:rPr lang="en-US" altLang="zh-CN" dirty="0" err="1" smtClean="0"/>
              <a:t>Gu</a:t>
            </a:r>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8</a:t>
            </a:fld>
            <a:endParaRPr lang="en-US"/>
          </a:p>
        </p:txBody>
      </p:sp>
      <p:pic>
        <p:nvPicPr>
          <p:cNvPr id="5" name="Picture 2" descr="E:\learning\research\Social_Action_Tracking\presentation\000-1-清华大学校徽_p1.png"/>
          <p:cNvPicPr>
            <a:picLocks noChangeAspect="1" noChangeArrowheads="1"/>
          </p:cNvPicPr>
          <p:nvPr/>
        </p:nvPicPr>
        <p:blipFill>
          <a:blip r:embed="rId2" cstate="print"/>
          <a:srcRect/>
          <a:stretch>
            <a:fillRect/>
          </a:stretch>
        </p:blipFill>
        <p:spPr bwMode="auto">
          <a:xfrm>
            <a:off x="9453838" y="23813"/>
            <a:ext cx="1214162" cy="1219200"/>
          </a:xfrm>
          <a:prstGeom prst="rect">
            <a:avLst/>
          </a:prstGeom>
          <a:noFill/>
        </p:spPr>
      </p:pic>
    </p:spTree>
    <p:extLst>
      <p:ext uri="{BB962C8B-B14F-4D97-AF65-F5344CB8AC3E}">
        <p14:creationId xmlns:p14="http://schemas.microsoft.com/office/powerpoint/2010/main" val="7262625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r>
              <a:rPr lang="en-US" dirty="0"/>
              <a:t>[</a:t>
            </a:r>
            <a:r>
              <a:rPr lang="en-US" altLang="zh-CN" dirty="0" smtClean="0"/>
              <a:t>10</a:t>
            </a:r>
            <a:r>
              <a:rPr lang="en-US" dirty="0" smtClean="0"/>
              <a:t>] </a:t>
            </a:r>
            <a:r>
              <a:rPr lang="en-US" dirty="0"/>
              <a:t>X. Zhang, J. Zhao, and G. Cao, “Who will attend?–predicting event attendance in event-based social network,” in </a:t>
            </a:r>
            <a:r>
              <a:rPr lang="en-US" i="1" dirty="0"/>
              <a:t>Mobile Data Management (MDM), 2015 16th IEEE International Conference on</a:t>
            </a:r>
            <a:r>
              <a:rPr lang="en-US" dirty="0"/>
              <a:t>, vol. 1, pp. 74–83, IEEE, 2015. </a:t>
            </a:r>
          </a:p>
          <a:p>
            <a:r>
              <a:rPr lang="en-US" dirty="0"/>
              <a:t>[</a:t>
            </a:r>
            <a:r>
              <a:rPr lang="en-US" altLang="zh-CN" dirty="0" smtClean="0"/>
              <a:t>11</a:t>
            </a:r>
            <a:r>
              <a:rPr lang="en-US" dirty="0" smtClean="0"/>
              <a:t>] </a:t>
            </a:r>
            <a:r>
              <a:rPr lang="en-US" dirty="0"/>
              <a:t>L. Yao, Q. Z. Sheng, Y. Qin, X. Wang, A. </a:t>
            </a:r>
            <a:r>
              <a:rPr lang="en-US" dirty="0" err="1"/>
              <a:t>Shemshadi</a:t>
            </a:r>
            <a:r>
              <a:rPr lang="en-US" dirty="0"/>
              <a:t>, and Q. He, “Context-aware point-of-interest recommendation using tensor factorization with social regularization,” in </a:t>
            </a:r>
            <a:r>
              <a:rPr lang="en-US" i="1" dirty="0"/>
              <a:t>Proceedings of the 38th International ACM SIGIR Conference on Research and Development in Information Retrieval</a:t>
            </a:r>
            <a:r>
              <a:rPr lang="en-US" dirty="0"/>
              <a:t>, pp. 1007–1010, ACM, 2015</a:t>
            </a:r>
            <a:r>
              <a:rPr lang="en-US" dirty="0" smtClean="0"/>
              <a:t>. </a:t>
            </a:r>
          </a:p>
          <a:p>
            <a:r>
              <a:rPr lang="en-US" sz="2900" dirty="0"/>
              <a:t>[12] Z. </a:t>
            </a:r>
            <a:r>
              <a:rPr lang="en-US" sz="2900" dirty="0" err="1"/>
              <a:t>GuoDong</a:t>
            </a:r>
            <a:r>
              <a:rPr lang="en-US" sz="2900" dirty="0"/>
              <a:t>, S. Jian, Z. </a:t>
            </a:r>
            <a:r>
              <a:rPr lang="en-US" sz="2900" dirty="0" err="1"/>
              <a:t>Jie</a:t>
            </a:r>
            <a:r>
              <a:rPr lang="en-US" sz="2900" dirty="0"/>
              <a:t>, and Z. Min, “Exploring various knowledge in relation extraction,” in Proceed- </a:t>
            </a:r>
            <a:r>
              <a:rPr lang="en-US" sz="2900" dirty="0" err="1"/>
              <a:t>ings</a:t>
            </a:r>
            <a:r>
              <a:rPr lang="en-US" sz="2900" dirty="0"/>
              <a:t> of the 43rd Annual Meeting on Association for Computational Linguistics, pp. 427–434, Association for Computational Linguistics, 2005. </a:t>
            </a:r>
          </a:p>
          <a:p>
            <a:pPr marL="228600" lvl="1">
              <a:spcBef>
                <a:spcPts val="1000"/>
              </a:spcBef>
            </a:pPr>
            <a:r>
              <a:rPr lang="en-US" altLang="zh-CN" sz="2900" dirty="0" smtClean="0"/>
              <a:t>[13 </a:t>
            </a:r>
            <a:r>
              <a:rPr lang="en-US" sz="2900" dirty="0"/>
              <a:t>E. </a:t>
            </a:r>
            <a:r>
              <a:rPr lang="en-US" sz="2900" dirty="0" err="1"/>
              <a:t>Agichtein</a:t>
            </a:r>
            <a:r>
              <a:rPr lang="en-US" sz="2900" dirty="0"/>
              <a:t> and L. </a:t>
            </a:r>
            <a:r>
              <a:rPr lang="en-US" sz="2900" dirty="0" err="1"/>
              <a:t>Gravano</a:t>
            </a:r>
            <a:r>
              <a:rPr lang="en-US" sz="2900" dirty="0"/>
              <a:t>, “Snowball: Extracting </a:t>
            </a:r>
            <a:r>
              <a:rPr lang="en-US" sz="2900" dirty="0" err="1"/>
              <a:t>rela</a:t>
            </a:r>
            <a:r>
              <a:rPr lang="en-US" sz="2900" dirty="0"/>
              <a:t>- </a:t>
            </a:r>
            <a:r>
              <a:rPr lang="en-US" sz="2900" dirty="0" err="1"/>
              <a:t>tions</a:t>
            </a:r>
            <a:r>
              <a:rPr lang="en-US" sz="2900" dirty="0"/>
              <a:t> from large plain-text collections,” in Proceedings of the fifth ACM conference on Digital libraries, pp. 85–94, ACM, 2000. </a:t>
            </a:r>
          </a:p>
          <a:p>
            <a:pPr marL="228600" lvl="1">
              <a:spcBef>
                <a:spcPts val="1000"/>
              </a:spcBef>
            </a:pPr>
            <a:r>
              <a:rPr lang="en-US" altLang="zh-CN" sz="2900" dirty="0" smtClean="0"/>
              <a:t>[14] </a:t>
            </a:r>
            <a:r>
              <a:rPr lang="en-US" sz="2900" dirty="0"/>
              <a:t>M. </a:t>
            </a:r>
            <a:r>
              <a:rPr lang="en-US" sz="2900" dirty="0" err="1"/>
              <a:t>Mintz</a:t>
            </a:r>
            <a:r>
              <a:rPr lang="en-US" sz="2900" dirty="0"/>
              <a:t>, S. Bills, R. Snow, and D. </a:t>
            </a:r>
            <a:r>
              <a:rPr lang="en-US" sz="2900" dirty="0" err="1"/>
              <a:t>Jurafsky</a:t>
            </a:r>
            <a:r>
              <a:rPr lang="en-US" sz="2900" dirty="0"/>
              <a:t>, “Distant supervision for relation extraction without labeled data,” in Proceedings of the Joint Conference of the 47th Annual Meeting of the ACL and the 4th International Joint Conference on Natural Language Processing of the AFNLP: Volume 2-Volume 2, pp. 1003–1011, Association for Computational Linguistics, 2009. </a:t>
            </a:r>
          </a:p>
          <a:p>
            <a:pPr marL="228600" lvl="1">
              <a:spcBef>
                <a:spcPts val="1000"/>
              </a:spcBef>
            </a:pPr>
            <a:r>
              <a:rPr lang="en-US" altLang="zh-CN" sz="2900" dirty="0" smtClean="0"/>
              <a:t>[15] </a:t>
            </a:r>
            <a:r>
              <a:rPr lang="en-US" sz="2900" dirty="0"/>
              <a:t>M. Richardson and P. </a:t>
            </a:r>
            <a:r>
              <a:rPr lang="en-US" sz="2900" dirty="0" err="1"/>
              <a:t>Domingos</a:t>
            </a:r>
            <a:r>
              <a:rPr lang="en-US" sz="2900" dirty="0"/>
              <a:t>, “Markov logic net- works,” Machine learning, vol. 62, no. 1-2, pp. 107–136, 2006. </a:t>
            </a:r>
          </a:p>
          <a:p>
            <a:pPr marL="228600" lvl="1">
              <a:spcBef>
                <a:spcPts val="1000"/>
              </a:spcBef>
            </a:pPr>
            <a:r>
              <a:rPr lang="en-US" sz="2900" dirty="0" smtClean="0"/>
              <a:t>[16] </a:t>
            </a:r>
            <a:r>
              <a:rPr lang="en-US" sz="2900" dirty="0"/>
              <a:t>L. A. Gala ́</a:t>
            </a:r>
            <a:r>
              <a:rPr lang="en-US" sz="2900" dirty="0" err="1"/>
              <a:t>rraga</a:t>
            </a:r>
            <a:r>
              <a:rPr lang="en-US" sz="2900" dirty="0"/>
              <a:t>, C. </a:t>
            </a:r>
            <a:r>
              <a:rPr lang="en-US" sz="2900" dirty="0" err="1"/>
              <a:t>Teflioudi</a:t>
            </a:r>
            <a:r>
              <a:rPr lang="en-US" sz="2900" dirty="0"/>
              <a:t>, K. Hose, and F. </a:t>
            </a:r>
            <a:r>
              <a:rPr lang="en-US" sz="2900" dirty="0" err="1"/>
              <a:t>Suchanek</a:t>
            </a:r>
            <a:r>
              <a:rPr lang="en-US" sz="2900" dirty="0"/>
              <a:t>, “Amie: association rule mining under incomplete </a:t>
            </a:r>
            <a:r>
              <a:rPr lang="en-US" sz="2900" dirty="0" err="1"/>
              <a:t>evi</a:t>
            </a:r>
            <a:r>
              <a:rPr lang="en-US" sz="2900" dirty="0"/>
              <a:t>- </a:t>
            </a:r>
            <a:r>
              <a:rPr lang="en-US" sz="2900" dirty="0" err="1"/>
              <a:t>dence</a:t>
            </a:r>
            <a:r>
              <a:rPr lang="en-US" sz="2900" dirty="0"/>
              <a:t> in ontological knowledge bases,” in Proceedings of the 22nd international conference on World Wide Web, pp. 413–422, International World Wide Web Conferences Steering Committee, 2013. </a:t>
            </a:r>
          </a:p>
          <a:p>
            <a:pPr marL="228600" lvl="1">
              <a:spcBef>
                <a:spcPts val="1000"/>
              </a:spcBef>
            </a:pPr>
            <a:r>
              <a:rPr lang="en-US" sz="2900" dirty="0" smtClean="0"/>
              <a:t>[17] </a:t>
            </a:r>
            <a:r>
              <a:rPr lang="en-US" sz="2900" dirty="0"/>
              <a:t>F. Wu and D. S. Weld, “Autonomously </a:t>
            </a:r>
            <a:r>
              <a:rPr lang="en-US" sz="2900" dirty="0" err="1"/>
              <a:t>semantifying</a:t>
            </a:r>
            <a:r>
              <a:rPr lang="en-US" sz="2900" dirty="0"/>
              <a:t> </a:t>
            </a:r>
            <a:r>
              <a:rPr lang="en-US" sz="2900" dirty="0" err="1"/>
              <a:t>wikipedia</a:t>
            </a:r>
            <a:r>
              <a:rPr lang="en-US" sz="2900" dirty="0"/>
              <a:t>,” in Proceedings of the sixteenth ACM con- </a:t>
            </a:r>
            <a:r>
              <a:rPr lang="en-US" sz="2900" dirty="0" err="1"/>
              <a:t>ference</a:t>
            </a:r>
            <a:r>
              <a:rPr lang="en-US" sz="2900" dirty="0"/>
              <a:t> on Conference on information and knowledge management, pp. 41–50, ACM, 2007. </a:t>
            </a:r>
          </a:p>
          <a:p>
            <a:pPr marL="228600" lvl="1">
              <a:spcBef>
                <a:spcPts val="1000"/>
              </a:spcBef>
            </a:pPr>
            <a:r>
              <a:rPr lang="en-US" sz="2900" dirty="0" smtClean="0"/>
              <a:t>[18] </a:t>
            </a:r>
            <a:r>
              <a:rPr lang="en-US" sz="2900" dirty="0"/>
              <a:t>B. Roth, T. Barth, G. </a:t>
            </a:r>
            <a:r>
              <a:rPr lang="en-US" sz="2900" dirty="0" err="1"/>
              <a:t>Chrupała</a:t>
            </a:r>
            <a:r>
              <a:rPr lang="en-US" sz="2900" dirty="0"/>
              <a:t>, M. </a:t>
            </a:r>
            <a:r>
              <a:rPr lang="en-US" sz="2900" dirty="0" err="1"/>
              <a:t>Gropp</a:t>
            </a:r>
            <a:r>
              <a:rPr lang="en-US" sz="2900" dirty="0"/>
              <a:t>, and D. </a:t>
            </a:r>
            <a:r>
              <a:rPr lang="en-US" sz="2900" dirty="0" err="1"/>
              <a:t>Klakow</a:t>
            </a:r>
            <a:r>
              <a:rPr lang="en-US" sz="2900" dirty="0"/>
              <a:t>, “</a:t>
            </a:r>
            <a:r>
              <a:rPr lang="en-US" sz="2900" dirty="0" err="1"/>
              <a:t>Relationfactory</a:t>
            </a:r>
            <a:r>
              <a:rPr lang="en-US" sz="2900" dirty="0"/>
              <a:t>: A fast, modular and </a:t>
            </a:r>
            <a:r>
              <a:rPr lang="en-US" sz="2900" dirty="0" err="1"/>
              <a:t>effec</a:t>
            </a:r>
            <a:r>
              <a:rPr lang="en-US" sz="2900" dirty="0"/>
              <a:t>- </a:t>
            </a:r>
            <a:r>
              <a:rPr lang="en-US" sz="2900" dirty="0" err="1"/>
              <a:t>tive</a:t>
            </a:r>
            <a:r>
              <a:rPr lang="en-US" sz="2900" dirty="0"/>
              <a:t> system for knowledge base population,” EACL 2014, p. 89, 2014.</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CFFC395C-AFA1-4027-B557-79AC56F530C3}" type="slidenum">
              <a:rPr lang="en-US" smtClean="0"/>
              <a:t>80</a:t>
            </a:fld>
            <a:endParaRPr lang="en-US"/>
          </a:p>
        </p:txBody>
      </p:sp>
    </p:spTree>
    <p:extLst>
      <p:ext uri="{BB962C8B-B14F-4D97-AF65-F5344CB8AC3E}">
        <p14:creationId xmlns:p14="http://schemas.microsoft.com/office/powerpoint/2010/main" val="1365812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Data Mining:</a:t>
            </a:r>
          </a:p>
          <a:p>
            <a:pPr marL="0" indent="0">
              <a:buNone/>
            </a:pPr>
            <a:r>
              <a:rPr lang="en-US" dirty="0"/>
              <a:t>	</a:t>
            </a:r>
            <a:r>
              <a:rPr lang="en-US" dirty="0" smtClean="0"/>
              <a:t>User Profiling: understand Users</a:t>
            </a:r>
          </a:p>
          <a:p>
            <a:pPr marL="0" indent="0">
              <a:buNone/>
            </a:pPr>
            <a:r>
              <a:rPr lang="en-US" dirty="0" smtClean="0"/>
              <a:t>	Knowledge Graph: understand World</a:t>
            </a:r>
          </a:p>
          <a:p>
            <a:r>
              <a:rPr lang="en-US" dirty="0" smtClean="0"/>
              <a:t>Artificial Intelligence: </a:t>
            </a:r>
          </a:p>
          <a:p>
            <a:pPr marL="0" indent="0">
              <a:buNone/>
            </a:pPr>
            <a:r>
              <a:rPr lang="en-US" dirty="0"/>
              <a:t>	</a:t>
            </a:r>
            <a:r>
              <a:rPr lang="en-US" dirty="0" smtClean="0"/>
              <a:t>Recommendation</a:t>
            </a:r>
          </a:p>
          <a:p>
            <a:pPr marL="0" indent="0">
              <a:buNone/>
            </a:pPr>
            <a:r>
              <a:rPr lang="en-US" dirty="0"/>
              <a:t>	</a:t>
            </a:r>
            <a:r>
              <a:rPr lang="en-US" dirty="0" smtClean="0"/>
              <a:t>Question Answering</a:t>
            </a:r>
          </a:p>
          <a:p>
            <a:pPr marL="0" indent="0">
              <a:buNone/>
            </a:pPr>
            <a:r>
              <a:rPr lang="en-US" dirty="0"/>
              <a:t>	</a:t>
            </a:r>
            <a:r>
              <a:rPr lang="en-US" dirty="0" smtClean="0"/>
              <a:t>Intelligent Personal Assistants</a:t>
            </a:r>
          </a:p>
          <a:p>
            <a:pPr marL="0" indent="0">
              <a:buNone/>
            </a:pPr>
            <a:r>
              <a:rPr lang="en-US" dirty="0"/>
              <a:t>	</a:t>
            </a:r>
            <a:r>
              <a:rPr lang="en-US" dirty="0" err="1" smtClean="0"/>
              <a:t>Chatbot</a:t>
            </a:r>
            <a:endParaRPr lang="en-US" dirty="0" smtClean="0"/>
          </a:p>
          <a:p>
            <a:pPr marL="0" indent="0">
              <a:buNone/>
            </a:pPr>
            <a:r>
              <a:rPr lang="en-US" dirty="0"/>
              <a:t>	</a:t>
            </a:r>
          </a:p>
        </p:txBody>
      </p:sp>
      <p:sp>
        <p:nvSpPr>
          <p:cNvPr id="4" name="Slide Number Placeholder 3"/>
          <p:cNvSpPr>
            <a:spLocks noGrp="1"/>
          </p:cNvSpPr>
          <p:nvPr>
            <p:ph type="sldNum" sz="quarter" idx="12"/>
          </p:nvPr>
        </p:nvSpPr>
        <p:spPr/>
        <p:txBody>
          <a:bodyPr/>
          <a:lstStyle/>
          <a:p>
            <a:fld id="{CFFC395C-AFA1-4027-B557-79AC56F530C3}" type="slidenum">
              <a:rPr lang="en-US" smtClean="0"/>
              <a:t>81</a:t>
            </a:fld>
            <a:endParaRPr lang="en-US"/>
          </a:p>
        </p:txBody>
      </p:sp>
    </p:spTree>
    <p:extLst>
      <p:ext uri="{BB962C8B-B14F-4D97-AF65-F5344CB8AC3E}">
        <p14:creationId xmlns:p14="http://schemas.microsoft.com/office/powerpoint/2010/main" val="2070732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endParaRPr lang="zh-CN" altLang="en-US" dirty="0" smtClean="0">
              <a:ln w="0"/>
              <a:solidFill>
                <a:srgbClr val="FF0000"/>
              </a:solidFill>
              <a:effectLst>
                <a:outerShdw blurRad="38100" dist="19050" dir="2700000" algn="tl" rotWithShape="0">
                  <a:schemeClr val="dk1">
                    <a:alpha val="40000"/>
                  </a:schemeClr>
                </a:outerShdw>
              </a:effectLst>
              <a:sym typeface="Wingdings" pitchFamily="2" charset="2"/>
            </a:endParaRPr>
          </a:p>
          <a:p>
            <a:pPr marL="0" indent="0" algn="ctr">
              <a:buNone/>
            </a:pPr>
            <a:endParaRPr lang="zh-CN" altLang="en-US" dirty="0">
              <a:ln w="0"/>
              <a:solidFill>
                <a:srgbClr val="FF0000"/>
              </a:solidFill>
              <a:effectLst>
                <a:outerShdw blurRad="38100" dist="19050" dir="2700000" algn="tl" rotWithShape="0">
                  <a:schemeClr val="dk1">
                    <a:alpha val="40000"/>
                  </a:schemeClr>
                </a:outerShdw>
              </a:effectLst>
              <a:sym typeface="Wingdings" pitchFamily="2" charset="2"/>
            </a:endParaRPr>
          </a:p>
          <a:p>
            <a:pPr marL="0" indent="0" algn="ctr">
              <a:buNone/>
            </a:pPr>
            <a:r>
              <a:rPr lang="en-US" altLang="zh-CN" sz="3600" dirty="0" smtClean="0">
                <a:ln w="0"/>
                <a:solidFill>
                  <a:srgbClr val="FF0000"/>
                </a:solidFill>
                <a:effectLst>
                  <a:outerShdw blurRad="38100" dist="19050" dir="2700000" algn="tl" rotWithShape="0">
                    <a:schemeClr val="dk1">
                      <a:alpha val="40000"/>
                    </a:schemeClr>
                  </a:outerShdw>
                </a:effectLst>
                <a:sym typeface="Wingdings" pitchFamily="2" charset="2"/>
              </a:rPr>
              <a:t>Thank </a:t>
            </a:r>
            <a:r>
              <a:rPr lang="en-US" altLang="zh-CN" sz="3600" dirty="0">
                <a:ln w="0"/>
                <a:solidFill>
                  <a:srgbClr val="FF0000"/>
                </a:solidFill>
                <a:effectLst>
                  <a:outerShdw blurRad="38100" dist="19050" dir="2700000" algn="tl" rotWithShape="0">
                    <a:schemeClr val="dk1">
                      <a:alpha val="40000"/>
                    </a:schemeClr>
                  </a:outerShdw>
                </a:effectLst>
                <a:sym typeface="Wingdings" pitchFamily="2" charset="2"/>
              </a:rPr>
              <a:t>Y</a:t>
            </a:r>
            <a:r>
              <a:rPr lang="en-US" altLang="zh-CN" sz="3600" dirty="0" smtClean="0">
                <a:ln w="0"/>
                <a:solidFill>
                  <a:srgbClr val="FF0000"/>
                </a:solidFill>
                <a:effectLst>
                  <a:outerShdw blurRad="38100" dist="19050" dir="2700000" algn="tl" rotWithShape="0">
                    <a:schemeClr val="dk1">
                      <a:alpha val="40000"/>
                    </a:schemeClr>
                  </a:outerShdw>
                </a:effectLst>
                <a:sym typeface="Wingdings" pitchFamily="2" charset="2"/>
              </a:rPr>
              <a:t>ou </a:t>
            </a:r>
            <a:r>
              <a:rPr lang="en-US" altLang="zh-CN" sz="3600" dirty="0">
                <a:ln w="0"/>
                <a:solidFill>
                  <a:srgbClr val="FF0000"/>
                </a:solidFill>
                <a:effectLst>
                  <a:outerShdw blurRad="38100" dist="19050" dir="2700000" algn="tl" rotWithShape="0">
                    <a:schemeClr val="dk1">
                      <a:alpha val="40000"/>
                    </a:schemeClr>
                  </a:outerShdw>
                </a:effectLst>
                <a:sym typeface="Wingdings" pitchFamily="2" charset="2"/>
              </a:rPr>
              <a:t>for </a:t>
            </a:r>
            <a:r>
              <a:rPr lang="en-US" altLang="zh-CN" sz="3600" dirty="0" smtClean="0">
                <a:ln w="0"/>
                <a:solidFill>
                  <a:srgbClr val="FF0000"/>
                </a:solidFill>
                <a:effectLst>
                  <a:outerShdw blurRad="38100" dist="19050" dir="2700000" algn="tl" rotWithShape="0">
                    <a:schemeClr val="dk1">
                      <a:alpha val="40000"/>
                    </a:schemeClr>
                  </a:outerShdw>
                </a:effectLst>
                <a:sym typeface="Wingdings" pitchFamily="2" charset="2"/>
              </a:rPr>
              <a:t>Your Attention</a:t>
            </a:r>
            <a:r>
              <a:rPr lang="zh-CN" altLang="en-US" sz="3600" dirty="0" smtClean="0">
                <a:ln w="0"/>
                <a:solidFill>
                  <a:srgbClr val="FF0000"/>
                </a:solidFill>
                <a:effectLst>
                  <a:outerShdw blurRad="38100" dist="19050" dir="2700000" algn="tl" rotWithShape="0">
                    <a:schemeClr val="dk1">
                      <a:alpha val="40000"/>
                    </a:schemeClr>
                  </a:outerShdw>
                </a:effectLst>
                <a:sym typeface="Wingdings" pitchFamily="2" charset="2"/>
              </a:rPr>
              <a:t>！</a:t>
            </a:r>
          </a:p>
          <a:p>
            <a:pPr marL="0" indent="0" algn="ctr">
              <a:buNone/>
            </a:pPr>
            <a:endParaRPr lang="zh-CN" altLang="en-US" dirty="0">
              <a:ln w="0"/>
              <a:solidFill>
                <a:srgbClr val="FF0000"/>
              </a:solidFill>
              <a:effectLst>
                <a:outerShdw blurRad="38100" dist="19050" dir="2700000" algn="tl" rotWithShape="0">
                  <a:schemeClr val="dk1">
                    <a:alpha val="40000"/>
                  </a:schemeClr>
                </a:outerShdw>
              </a:effectLst>
              <a:sym typeface="Wingdings" pitchFamily="2" charset="2"/>
            </a:endParaRPr>
          </a:p>
          <a:p>
            <a:pPr marL="0" indent="0" algn="ctr">
              <a:buNone/>
            </a:pPr>
            <a:endParaRPr lang="en-US" altLang="zh-CN" dirty="0">
              <a:ln w="0"/>
              <a:solidFill>
                <a:srgbClr val="FF0000"/>
              </a:solidFill>
              <a:effectLst>
                <a:outerShdw blurRad="38100" dist="19050" dir="2700000" algn="tl" rotWithShape="0">
                  <a:schemeClr val="dk1">
                    <a:alpha val="40000"/>
                  </a:schemeClr>
                </a:outerShdw>
              </a:effectLst>
              <a:sym typeface="Wingdings" pitchFamily="2" charset="2"/>
            </a:endParaRPr>
          </a:p>
          <a:p>
            <a:endParaRPr lang="zh-CN" altLang="en-US" dirty="0" smtClean="0"/>
          </a:p>
          <a:p>
            <a:endParaRPr lang="zh-CN" altLang="en-US" dirty="0" smtClean="0"/>
          </a:p>
          <a:p>
            <a:pPr marL="0" indent="0" algn="ctr">
              <a:buNone/>
            </a:pPr>
            <a:r>
              <a:rPr lang="en-US" altLang="zh-CN" dirty="0" smtClean="0">
                <a:sym typeface="Wingdings" pitchFamily="2" charset="2"/>
                <a:hlinkClick r:id="rId2"/>
              </a:rPr>
              <a:t>guyulongcs@gmail.com</a:t>
            </a:r>
            <a:endParaRPr lang="en-US" altLang="zh-CN" dirty="0">
              <a:sym typeface="Wingdings" pitchFamily="2" charset="2"/>
            </a:endParaRPr>
          </a:p>
          <a:p>
            <a:endParaRPr lang="zh-CN" altLang="en-US" dirty="0"/>
          </a:p>
        </p:txBody>
      </p:sp>
      <p:sp>
        <p:nvSpPr>
          <p:cNvPr id="6" name="Slide Number Placeholder 5"/>
          <p:cNvSpPr>
            <a:spLocks noGrp="1"/>
          </p:cNvSpPr>
          <p:nvPr>
            <p:ph type="sldNum" sz="quarter" idx="12"/>
          </p:nvPr>
        </p:nvSpPr>
        <p:spPr/>
        <p:txBody>
          <a:bodyPr/>
          <a:lstStyle/>
          <a:p>
            <a:fld id="{CFFC395C-AFA1-4027-B557-79AC56F530C3}" type="slidenum">
              <a:rPr lang="en-US" smtClean="0"/>
              <a:t>82</a:t>
            </a:fld>
            <a:endParaRPr lang="en-US"/>
          </a:p>
        </p:txBody>
      </p:sp>
      <p:pic>
        <p:nvPicPr>
          <p:cNvPr id="8" name="Picture 2" descr="http://www.phy.pku.edu.cn/spin2014/TH-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8817" y="3766457"/>
            <a:ext cx="1270090" cy="1270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5297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Location-Based </a:t>
            </a:r>
            <a:r>
              <a:rPr kumimoji="1" lang="en-US" altLang="zh-CN" dirty="0"/>
              <a:t>Social Networks</a:t>
            </a:r>
            <a:endParaRPr kumimoji="1" lang="zh-CN" altLang="en-US" dirty="0"/>
          </a:p>
        </p:txBody>
      </p:sp>
      <p:sp>
        <p:nvSpPr>
          <p:cNvPr id="3" name="内容占位符 2"/>
          <p:cNvSpPr>
            <a:spLocks noGrp="1"/>
          </p:cNvSpPr>
          <p:nvPr>
            <p:ph idx="1"/>
          </p:nvPr>
        </p:nvSpPr>
        <p:spPr>
          <a:xfrm>
            <a:off x="838200" y="1431758"/>
            <a:ext cx="10515600" cy="4745205"/>
          </a:xfrm>
        </p:spPr>
        <p:txBody>
          <a:bodyPr/>
          <a:lstStyle/>
          <a:p>
            <a:r>
              <a:rPr kumimoji="1" lang="en-US" altLang="zh-CN" dirty="0" smtClean="0"/>
              <a:t>Social Networks: </a:t>
            </a:r>
          </a:p>
          <a:p>
            <a:pPr marL="0" indent="0">
              <a:buNone/>
            </a:pPr>
            <a:r>
              <a:rPr kumimoji="1" lang="en-US" altLang="zh-CN" sz="2400" dirty="0"/>
              <a:t>     </a:t>
            </a:r>
            <a:r>
              <a:rPr kumimoji="1" lang="zh-CN" altLang="en-US" sz="2400" dirty="0" smtClean="0"/>
              <a:t>	</a:t>
            </a:r>
            <a:r>
              <a:rPr kumimoji="1" lang="en-US" altLang="zh-CN" sz="2400" dirty="0" smtClean="0"/>
              <a:t>Facebook</a:t>
            </a:r>
            <a:r>
              <a:rPr kumimoji="1" lang="en-US" altLang="zh-CN" sz="2400" dirty="0"/>
              <a:t>, Twitter, Google+</a:t>
            </a:r>
          </a:p>
          <a:p>
            <a:pPr marL="0" indent="0">
              <a:buNone/>
            </a:pPr>
            <a:r>
              <a:rPr kumimoji="1" lang="en-US" altLang="zh-CN" dirty="0" smtClean="0"/>
              <a:t>    </a:t>
            </a:r>
            <a:r>
              <a:rPr kumimoji="1" lang="zh-CN" altLang="en-US" dirty="0" smtClean="0"/>
              <a:t>	</a:t>
            </a:r>
            <a:r>
              <a:rPr kumimoji="1" lang="en-US" altLang="zh-CN" sz="2400" dirty="0" smtClean="0"/>
              <a:t>Facebook</a:t>
            </a:r>
            <a:r>
              <a:rPr kumimoji="1" lang="en-US" altLang="zh-CN" sz="2400" dirty="0"/>
              <a:t>: 1.18 billion monthly active users(August 2015)</a:t>
            </a:r>
          </a:p>
          <a:p>
            <a:r>
              <a:rPr kumimoji="1" lang="en-US" altLang="zh-CN" dirty="0" smtClean="0"/>
              <a:t>Location-Based Social Networks</a:t>
            </a:r>
          </a:p>
          <a:p>
            <a:pPr marL="0" indent="0">
              <a:buNone/>
            </a:pPr>
            <a:r>
              <a:rPr kumimoji="1" lang="en-US" altLang="zh-CN" dirty="0"/>
              <a:t>	Foursquare, Facebook Place</a:t>
            </a:r>
            <a:r>
              <a:rPr kumimoji="1" lang="is-IS" altLang="zh-CN" dirty="0"/>
              <a:t>…</a:t>
            </a:r>
            <a:endParaRPr kumimoji="1" lang="en-US" altLang="zh-CN" dirty="0"/>
          </a:p>
          <a:p>
            <a:pPr marL="0" indent="0">
              <a:buNone/>
            </a:pPr>
            <a:endParaRPr kumimoji="1" lang="zh-CN" altLang="en-US" dirty="0"/>
          </a:p>
        </p:txBody>
      </p:sp>
      <p:pic>
        <p:nvPicPr>
          <p:cNvPr id="4" name="Picture 2"/>
          <p:cNvPicPr>
            <a:picLocks noChangeAspect="1" noChangeArrowheads="1"/>
          </p:cNvPicPr>
          <p:nvPr/>
        </p:nvPicPr>
        <p:blipFill>
          <a:blip r:embed="rId2" cstate="print"/>
          <a:srcRect/>
          <a:stretch>
            <a:fillRect/>
          </a:stretch>
        </p:blipFill>
        <p:spPr bwMode="auto">
          <a:xfrm>
            <a:off x="6629400" y="1690687"/>
            <a:ext cx="1466850" cy="728957"/>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9083842" y="1804737"/>
            <a:ext cx="1540126" cy="566279"/>
          </a:xfrm>
          <a:prstGeom prst="rect">
            <a:avLst/>
          </a:prstGeom>
          <a:noFill/>
          <a:ln w="9525">
            <a:noFill/>
            <a:miter lim="800000"/>
            <a:headEnd/>
            <a:tailEnd/>
          </a:ln>
        </p:spPr>
      </p:pic>
      <p:sp>
        <p:nvSpPr>
          <p:cNvPr id="6" name="矩形 4"/>
          <p:cNvSpPr/>
          <p:nvPr/>
        </p:nvSpPr>
        <p:spPr>
          <a:xfrm>
            <a:off x="1394526" y="5778500"/>
            <a:ext cx="1905000" cy="533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92D050"/>
                </a:solidFill>
              </a:rPr>
              <a:t>Location</a:t>
            </a:r>
            <a:endParaRPr lang="zh-CN" altLang="en-US" dirty="0">
              <a:solidFill>
                <a:srgbClr val="92D050"/>
              </a:solidFill>
            </a:endParaRPr>
          </a:p>
        </p:txBody>
      </p:sp>
      <p:sp>
        <p:nvSpPr>
          <p:cNvPr id="7" name="矩形 5"/>
          <p:cNvSpPr/>
          <p:nvPr/>
        </p:nvSpPr>
        <p:spPr>
          <a:xfrm>
            <a:off x="1394526" y="4502934"/>
            <a:ext cx="1905000" cy="533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Social Networks</a:t>
            </a:r>
            <a:endParaRPr lang="zh-CN" altLang="en-US" dirty="0"/>
          </a:p>
        </p:txBody>
      </p:sp>
      <p:sp>
        <p:nvSpPr>
          <p:cNvPr id="8" name="下箭头 6"/>
          <p:cNvSpPr/>
          <p:nvPr/>
        </p:nvSpPr>
        <p:spPr>
          <a:xfrm>
            <a:off x="1775526" y="5036334"/>
            <a:ext cx="304800" cy="768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7"/>
          <p:cNvSpPr/>
          <p:nvPr/>
        </p:nvSpPr>
        <p:spPr>
          <a:xfrm flipV="1">
            <a:off x="2257814" y="5036334"/>
            <a:ext cx="279711" cy="768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17" descr="C:\Users\yuzheng\Desktop\LBSN images\iphon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245" t="3009" r="6302" b="15972"/>
          <a:stretch/>
        </p:blipFill>
        <p:spPr bwMode="auto">
          <a:xfrm>
            <a:off x="4764063" y="4203110"/>
            <a:ext cx="1540484" cy="2434816"/>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8"/>
          <p:cNvPicPr>
            <a:picLocks noChangeAspect="1"/>
          </p:cNvPicPr>
          <p:nvPr/>
        </p:nvPicPr>
        <p:blipFill>
          <a:blip r:embed="rId5"/>
          <a:stretch>
            <a:fillRect/>
          </a:stretch>
        </p:blipFill>
        <p:spPr>
          <a:xfrm>
            <a:off x="7353170" y="4661573"/>
            <a:ext cx="2877240" cy="1195344"/>
          </a:xfrm>
          <a:prstGeom prst="rect">
            <a:avLst/>
          </a:prstGeom>
        </p:spPr>
      </p:pic>
    </p:spTree>
    <p:extLst>
      <p:ext uri="{BB962C8B-B14F-4D97-AF65-F5344CB8AC3E}">
        <p14:creationId xmlns:p14="http://schemas.microsoft.com/office/powerpoint/2010/main" val="1239015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1758</TotalTime>
  <Words>2091</Words>
  <Application>Microsoft Macintosh PowerPoint</Application>
  <PresentationFormat>Widescreen</PresentationFormat>
  <Paragraphs>618</Paragraphs>
  <Slides>82</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82</vt:i4>
      </vt:variant>
    </vt:vector>
  </HeadingPairs>
  <TitlesOfParts>
    <vt:vector size="96" baseType="lpstr">
      <vt:lpstr>Calibri</vt:lpstr>
      <vt:lpstr>Calibri Light</vt:lpstr>
      <vt:lpstr>Cambria</vt:lpstr>
      <vt:lpstr>Lucida Sans</vt:lpstr>
      <vt:lpstr>Mangal</vt:lpstr>
      <vt:lpstr>ＭＳ Ｐゴシック</vt:lpstr>
      <vt:lpstr>Tahoma</vt:lpstr>
      <vt:lpstr>Times New Roman</vt:lpstr>
      <vt:lpstr>Wingdings</vt:lpstr>
      <vt:lpstr>굴림</vt:lpstr>
      <vt:lpstr>华文楷体</vt:lpstr>
      <vt:lpstr>宋体</vt:lpstr>
      <vt:lpstr>Arial</vt:lpstr>
      <vt:lpstr>Office Theme</vt:lpstr>
      <vt:lpstr>PowerPoint Presentation</vt:lpstr>
      <vt:lpstr>Research Interests</vt:lpstr>
      <vt:lpstr>Research</vt:lpstr>
      <vt:lpstr>Projects</vt:lpstr>
      <vt:lpstr>Internship</vt:lpstr>
      <vt:lpstr>Competition</vt:lpstr>
      <vt:lpstr>Outline</vt:lpstr>
      <vt:lpstr>HLGPS: A Home Location Global Positioning System  in Location-Based Social Networks </vt:lpstr>
      <vt:lpstr>Location-Based Social Networks</vt:lpstr>
      <vt:lpstr>Motivation</vt:lpstr>
      <vt:lpstr>Related Work</vt:lpstr>
      <vt:lpstr>Challenge of Home Location Identification </vt:lpstr>
      <vt:lpstr>Information</vt:lpstr>
      <vt:lpstr>PowerPoint Presentation</vt:lpstr>
      <vt:lpstr>Influence Probabilistic Model</vt:lpstr>
      <vt:lpstr>Solution</vt:lpstr>
      <vt:lpstr>Algorithm</vt:lpstr>
      <vt:lpstr>Algorithm</vt:lpstr>
      <vt:lpstr>Dataset</vt:lpstr>
      <vt:lpstr>Clustering</vt:lpstr>
      <vt:lpstr>HLIA</vt:lpstr>
      <vt:lpstr>Sparse</vt:lpstr>
      <vt:lpstr>ACC under different error distances</vt:lpstr>
      <vt:lpstr>PowerPoint Presentation</vt:lpstr>
      <vt:lpstr>Conclusion</vt:lpstr>
      <vt:lpstr>Conclusion</vt:lpstr>
      <vt:lpstr>Future Works</vt:lpstr>
      <vt:lpstr> Context Aware Matrix Factorization for Event Recommendation in Event-based Social Networks  </vt:lpstr>
      <vt:lpstr>Event-based Social Networks</vt:lpstr>
      <vt:lpstr>Recommender Systems</vt:lpstr>
      <vt:lpstr>Challenge of Event Recommendation Problem</vt:lpstr>
      <vt:lpstr>Event Recommendation in EBSNs </vt:lpstr>
      <vt:lpstr>Idea of Model</vt:lpstr>
      <vt:lpstr>Matrix Factorization</vt:lpstr>
      <vt:lpstr>Contextual Features</vt:lpstr>
      <vt:lpstr>Contextual Features</vt:lpstr>
      <vt:lpstr>Linear contextual feature model </vt:lpstr>
      <vt:lpstr>AlphaMF Model </vt:lpstr>
      <vt:lpstr>Parameters Updating in SGD</vt:lpstr>
      <vt:lpstr>Dataset</vt:lpstr>
      <vt:lpstr>Baseline Methods</vt:lpstr>
      <vt:lpstr>Influence of the relative weight </vt:lpstr>
      <vt:lpstr>Comparison of models for Event Recommendation</vt:lpstr>
      <vt:lpstr>Analysis of Contextual Features </vt:lpstr>
      <vt:lpstr> Conclusion</vt:lpstr>
      <vt:lpstr>Discussion of AlphaMF</vt:lpstr>
      <vt:lpstr>  Deep Neural Networks for Group Recommendation in  Event-based Social Networks </vt:lpstr>
      <vt:lpstr>HNCF: Hybrid Neural Collaborative Filtering </vt:lpstr>
      <vt:lpstr>Dataset</vt:lpstr>
      <vt:lpstr>PowerPoint Presentation</vt:lpstr>
      <vt:lpstr>PowerPoint Presentation</vt:lpstr>
      <vt:lpstr>Conclusion</vt:lpstr>
      <vt:lpstr>PowerPoint Presentation</vt:lpstr>
      <vt:lpstr>Preliminary</vt:lpstr>
      <vt:lpstr>Google Knowledge Graph</vt:lpstr>
      <vt:lpstr>Motivation</vt:lpstr>
      <vt:lpstr>Extracting Knowledge from Wikipedia</vt:lpstr>
      <vt:lpstr>Why do we choose Wikipedia?</vt:lpstr>
      <vt:lpstr>Existing methods</vt:lpstr>
      <vt:lpstr> Our Approach</vt:lpstr>
      <vt:lpstr>Entity-Level Relation Extraction</vt:lpstr>
      <vt:lpstr>Distant Supervision</vt:lpstr>
      <vt:lpstr>Features in Athena</vt:lpstr>
      <vt:lpstr>Architecture of Athena</vt:lpstr>
      <vt:lpstr>Essential Keyword Patterns</vt:lpstr>
      <vt:lpstr>Learning of Essential Keyword Patterns</vt:lpstr>
      <vt:lpstr>Semantic Constraints Mining</vt:lpstr>
      <vt:lpstr>Semantic Patterns</vt:lpstr>
      <vt:lpstr>Relation Extraction Model</vt:lpstr>
      <vt:lpstr>Formulaes in MLN</vt:lpstr>
      <vt:lpstr>Experiments</vt:lpstr>
      <vt:lpstr>Data</vt:lpstr>
      <vt:lpstr>Baseline methods</vt:lpstr>
      <vt:lpstr>Experiment Results</vt:lpstr>
      <vt:lpstr>Analysing of Essential Keyword Patterns </vt:lpstr>
      <vt:lpstr>Analysing of Semantic Constraints</vt:lpstr>
      <vt:lpstr>Comparison With Baseline Methods</vt:lpstr>
      <vt:lpstr>Conclusion</vt:lpstr>
      <vt:lpstr>Reference</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Miao Fan</dc:creator>
  <cp:lastModifiedBy>Microsoft Office User</cp:lastModifiedBy>
  <cp:revision>169</cp:revision>
  <dcterms:created xsi:type="dcterms:W3CDTF">2015-11-13T20:03:52Z</dcterms:created>
  <dcterms:modified xsi:type="dcterms:W3CDTF">2016-11-09T17:34:07Z</dcterms:modified>
</cp:coreProperties>
</file>